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753600" cy="7315200"/>
  <p:notesSz cx="6858000" cy="9144000"/>
  <p:embeddedFontLst>
    <p:embeddedFont>
      <p:font typeface="FF Providence Sans" charset="1" panose="04010505020101010101"/>
      <p:regular r:id="rId19"/>
    </p:embeddedFont>
    <p:embeddedFont>
      <p:font typeface="Cormorant Garamond"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16666" r="0" b="-16666"/>
            </a:stretch>
          </a:blipFill>
        </p:spPr>
      </p:sp>
      <p:sp>
        <p:nvSpPr>
          <p:cNvPr name="TextBox 3" id="3"/>
          <p:cNvSpPr txBox="true"/>
          <p:nvPr/>
        </p:nvSpPr>
        <p:spPr>
          <a:xfrm rot="0">
            <a:off x="1682575" y="961799"/>
            <a:ext cx="3337539" cy="1227140"/>
          </a:xfrm>
          <a:prstGeom prst="rect">
            <a:avLst/>
          </a:prstGeom>
        </p:spPr>
        <p:txBody>
          <a:bodyPr anchor="t" rtlCol="false" tIns="0" lIns="0" bIns="0" rIns="0">
            <a:spAutoFit/>
          </a:bodyPr>
          <a:lstStyle/>
          <a:p>
            <a:pPr algn="l">
              <a:lnSpc>
                <a:spcPts val="2908"/>
              </a:lnSpc>
            </a:pPr>
            <a:r>
              <a:rPr lang="en-US" sz="2743">
                <a:solidFill>
                  <a:srgbClr val="FFFFFF"/>
                </a:solidFill>
                <a:latin typeface="FF Providence Sans"/>
                <a:ea typeface="FF Providence Sans"/>
                <a:cs typeface="FF Providence Sans"/>
                <a:sym typeface="FF Providence Sans"/>
              </a:rPr>
              <a:t>Matthew Chapter 2: The Visit of the Wise Men</a:t>
            </a:r>
          </a:p>
        </p:txBody>
      </p:sp>
      <p:sp>
        <p:nvSpPr>
          <p:cNvPr name="TextBox 4" id="4"/>
          <p:cNvSpPr txBox="true"/>
          <p:nvPr/>
        </p:nvSpPr>
        <p:spPr>
          <a:xfrm rot="0">
            <a:off x="7920769" y="5556359"/>
            <a:ext cx="1389916" cy="312343"/>
          </a:xfrm>
          <a:prstGeom prst="rect">
            <a:avLst/>
          </a:prstGeom>
        </p:spPr>
        <p:txBody>
          <a:bodyPr anchor="t" rtlCol="false" tIns="0" lIns="0" bIns="0" rIns="0">
            <a:spAutoFit/>
          </a:bodyPr>
          <a:lstStyle/>
          <a:p>
            <a:pPr algn="ctr">
              <a:lnSpc>
                <a:spcPts val="2011"/>
              </a:lnSpc>
              <a:spcBef>
                <a:spcPct val="0"/>
              </a:spcBef>
            </a:pPr>
            <a:r>
              <a:rPr lang="en-US" sz="1437">
                <a:solidFill>
                  <a:srgbClr val="FFFFFF"/>
                </a:solidFill>
                <a:latin typeface="FF Providence Sans"/>
                <a:ea typeface="FF Providence Sans"/>
                <a:cs typeface="FF Providence Sans"/>
                <a:sym typeface="FF Providence Sans"/>
              </a:rPr>
              <a:t>By H.A. Bria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43123" y="458419"/>
            <a:ext cx="3667354" cy="3996715"/>
          </a:xfrm>
          <a:custGeom>
            <a:avLst/>
            <a:gdLst/>
            <a:ahLst/>
            <a:cxnLst/>
            <a:rect r="r" b="b" t="t" l="l"/>
            <a:pathLst>
              <a:path h="3996715" w="3667354">
                <a:moveTo>
                  <a:pt x="0" y="0"/>
                </a:moveTo>
                <a:lnTo>
                  <a:pt x="3667354" y="0"/>
                </a:lnTo>
                <a:lnTo>
                  <a:pt x="3667354" y="3996715"/>
                </a:lnTo>
                <a:lnTo>
                  <a:pt x="0" y="3996715"/>
                </a:lnTo>
                <a:lnTo>
                  <a:pt x="0" y="0"/>
                </a:lnTo>
                <a:close/>
              </a:path>
            </a:pathLst>
          </a:custGeom>
          <a:blipFill>
            <a:blip r:embed="rId2"/>
            <a:stretch>
              <a:fillRect l="-4490" t="0" r="-4490" b="0"/>
            </a:stretch>
          </a:blipFill>
        </p:spPr>
      </p:sp>
      <p:sp>
        <p:nvSpPr>
          <p:cNvPr name="TextBox 3" id="3"/>
          <p:cNvSpPr txBox="true"/>
          <p:nvPr/>
        </p:nvSpPr>
        <p:spPr>
          <a:xfrm rot="0">
            <a:off x="3043123" y="4745499"/>
            <a:ext cx="3650477" cy="2111282"/>
          </a:xfrm>
          <a:prstGeom prst="rect">
            <a:avLst/>
          </a:prstGeom>
        </p:spPr>
        <p:txBody>
          <a:bodyPr anchor="t" rtlCol="false" tIns="0" lIns="0" bIns="0" rIns="0">
            <a:spAutoFit/>
          </a:bodyPr>
          <a:lstStyle/>
          <a:p>
            <a:pPr algn="l">
              <a:lnSpc>
                <a:spcPts val="2389"/>
              </a:lnSpc>
              <a:spcBef>
                <a:spcPct val="0"/>
              </a:spcBef>
            </a:pPr>
            <a:r>
              <a:rPr lang="en-US" sz="1706">
                <a:solidFill>
                  <a:srgbClr val="000000"/>
                </a:solidFill>
                <a:latin typeface="Cormorant Garamond"/>
                <a:ea typeface="Cormorant Garamond"/>
                <a:cs typeface="Cormorant Garamond"/>
                <a:sym typeface="Cormorant Garamond"/>
              </a:rPr>
              <a:t>After the wise men left, an angel of the Lord appeared to Joseph in a dream.</a:t>
            </a: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“Get up!” the angel said.</a:t>
            </a: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“You must take Mary and Jesus and escape to Egypt. Stay there until I tell you it is safe to leave. Herod is looking for your child and wants to harm Him.”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69439" y="189159"/>
            <a:ext cx="3814722" cy="3562282"/>
          </a:xfrm>
          <a:custGeom>
            <a:avLst/>
            <a:gdLst/>
            <a:ahLst/>
            <a:cxnLst/>
            <a:rect r="r" b="b" t="t" l="l"/>
            <a:pathLst>
              <a:path h="3562282" w="3814722">
                <a:moveTo>
                  <a:pt x="0" y="0"/>
                </a:moveTo>
                <a:lnTo>
                  <a:pt x="3814722" y="0"/>
                </a:lnTo>
                <a:lnTo>
                  <a:pt x="3814722" y="3562282"/>
                </a:lnTo>
                <a:lnTo>
                  <a:pt x="0" y="3562282"/>
                </a:lnTo>
                <a:lnTo>
                  <a:pt x="0" y="0"/>
                </a:lnTo>
                <a:close/>
              </a:path>
            </a:pathLst>
          </a:custGeom>
          <a:blipFill>
            <a:blip r:embed="rId2"/>
            <a:stretch>
              <a:fillRect l="0" t="0" r="0" b="-7086"/>
            </a:stretch>
          </a:blipFill>
        </p:spPr>
      </p:sp>
      <p:sp>
        <p:nvSpPr>
          <p:cNvPr name="TextBox 3" id="3"/>
          <p:cNvSpPr txBox="true"/>
          <p:nvPr/>
        </p:nvSpPr>
        <p:spPr>
          <a:xfrm rot="0">
            <a:off x="2969439" y="4030542"/>
            <a:ext cx="3814722" cy="3128600"/>
          </a:xfrm>
          <a:prstGeom prst="rect">
            <a:avLst/>
          </a:prstGeom>
        </p:spPr>
        <p:txBody>
          <a:bodyPr anchor="t" rtlCol="false" tIns="0" lIns="0" bIns="0" rIns="0">
            <a:spAutoFit/>
          </a:bodyPr>
          <a:lstStyle/>
          <a:p>
            <a:pPr algn="l">
              <a:lnSpc>
                <a:spcPts val="2485"/>
              </a:lnSpc>
              <a:spcBef>
                <a:spcPct val="0"/>
              </a:spcBef>
            </a:pPr>
            <a:r>
              <a:rPr lang="en-US" sz="1775">
                <a:solidFill>
                  <a:srgbClr val="000000"/>
                </a:solidFill>
                <a:latin typeface="Cormorant Garamond"/>
                <a:ea typeface="Cormorant Garamond"/>
                <a:cs typeface="Cormorant Garamond"/>
                <a:sym typeface="Cormorant Garamond"/>
              </a:rPr>
              <a:t>Joseph woke up. Without waiting for morning, he took Mary and the child Jesus and they slipped away into the night,</a:t>
            </a:r>
          </a:p>
          <a:p>
            <a:pPr algn="l">
              <a:lnSpc>
                <a:spcPts val="2485"/>
              </a:lnSpc>
              <a:spcBef>
                <a:spcPct val="0"/>
              </a:spcBef>
            </a:pPr>
            <a:r>
              <a:rPr lang="en-US" sz="1775">
                <a:solidFill>
                  <a:srgbClr val="000000"/>
                </a:solidFill>
                <a:latin typeface="Cormorant Garamond"/>
                <a:ea typeface="Cormorant Garamond"/>
                <a:cs typeface="Cormorant Garamond"/>
                <a:sym typeface="Cormorant Garamond"/>
              </a:rPr>
              <a:t>traveling all the way to Egypt.</a:t>
            </a:r>
          </a:p>
          <a:p>
            <a:pPr algn="l">
              <a:lnSpc>
                <a:spcPts val="2485"/>
              </a:lnSpc>
              <a:spcBef>
                <a:spcPct val="0"/>
              </a:spcBef>
            </a:pPr>
          </a:p>
          <a:p>
            <a:pPr algn="l">
              <a:lnSpc>
                <a:spcPts val="2485"/>
              </a:lnSpc>
              <a:spcBef>
                <a:spcPct val="0"/>
              </a:spcBef>
            </a:pPr>
            <a:r>
              <a:rPr lang="en-US" sz="1775">
                <a:solidFill>
                  <a:srgbClr val="000000"/>
                </a:solidFill>
                <a:latin typeface="Cormorant Garamond"/>
                <a:ea typeface="Cormorant Garamond"/>
                <a:cs typeface="Cormorant Garamond"/>
                <a:sym typeface="Cormorant Garamond"/>
              </a:rPr>
              <a:t>Joseph, Mary, and the child Jesus stayed in Egypt until King Herod died. In this way, God’s promise came true, He would call His Son out of Egypt.</a:t>
            </a:r>
          </a:p>
          <a:p>
            <a:pPr algn="l">
              <a:lnSpc>
                <a:spcPts val="2485"/>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09982" y="458419"/>
            <a:ext cx="4008332" cy="3688173"/>
          </a:xfrm>
          <a:custGeom>
            <a:avLst/>
            <a:gdLst/>
            <a:ahLst/>
            <a:cxnLst/>
            <a:rect r="r" b="b" t="t" l="l"/>
            <a:pathLst>
              <a:path h="3688173" w="4008332">
                <a:moveTo>
                  <a:pt x="0" y="0"/>
                </a:moveTo>
                <a:lnTo>
                  <a:pt x="4008332" y="0"/>
                </a:lnTo>
                <a:lnTo>
                  <a:pt x="4008332" y="3688174"/>
                </a:lnTo>
                <a:lnTo>
                  <a:pt x="0" y="3688174"/>
                </a:lnTo>
                <a:lnTo>
                  <a:pt x="0" y="0"/>
                </a:lnTo>
                <a:close/>
              </a:path>
            </a:pathLst>
          </a:custGeom>
          <a:blipFill>
            <a:blip r:embed="rId2"/>
            <a:stretch>
              <a:fillRect l="-5408" t="0" r="-5408" b="-20435"/>
            </a:stretch>
          </a:blipFill>
        </p:spPr>
      </p:sp>
      <p:sp>
        <p:nvSpPr>
          <p:cNvPr name="TextBox 3" id="3"/>
          <p:cNvSpPr txBox="true"/>
          <p:nvPr/>
        </p:nvSpPr>
        <p:spPr>
          <a:xfrm rot="0">
            <a:off x="2813990" y="4222267"/>
            <a:ext cx="4008332" cy="2634514"/>
          </a:xfrm>
          <a:prstGeom prst="rect">
            <a:avLst/>
          </a:prstGeom>
        </p:spPr>
        <p:txBody>
          <a:bodyPr anchor="t" rtlCol="false" tIns="0" lIns="0" bIns="0" rIns="0">
            <a:spAutoFit/>
          </a:bodyPr>
          <a:lstStyle/>
          <a:p>
            <a:pPr algn="l">
              <a:lnSpc>
                <a:spcPts val="2611"/>
              </a:lnSpc>
              <a:spcBef>
                <a:spcPct val="0"/>
              </a:spcBef>
            </a:pPr>
            <a:r>
              <a:rPr lang="en-US" sz="1865">
                <a:solidFill>
                  <a:srgbClr val="000000"/>
                </a:solidFill>
                <a:latin typeface="Cormorant Garamond"/>
                <a:ea typeface="Cormorant Garamond"/>
                <a:cs typeface="Cormorant Garamond"/>
                <a:sym typeface="Cormorant Garamond"/>
              </a:rPr>
              <a:t>An angel of the Lord appeared once again to Joseph and said, </a:t>
            </a:r>
          </a:p>
          <a:p>
            <a:pPr algn="l">
              <a:lnSpc>
                <a:spcPts val="2611"/>
              </a:lnSpc>
              <a:spcBef>
                <a:spcPct val="0"/>
              </a:spcBef>
            </a:pPr>
            <a:r>
              <a:rPr lang="en-US" sz="1865">
                <a:solidFill>
                  <a:srgbClr val="000000"/>
                </a:solidFill>
                <a:latin typeface="Cormorant Garamond"/>
                <a:ea typeface="Cormorant Garamond"/>
                <a:cs typeface="Cormorant Garamond"/>
                <a:sym typeface="Cormorant Garamond"/>
              </a:rPr>
              <a:t>“Get up. Take Jesus and Mary back to the land of Israel, for the ones who wanted to harm the child are gone.” </a:t>
            </a:r>
          </a:p>
          <a:p>
            <a:pPr algn="l">
              <a:lnSpc>
                <a:spcPts val="2611"/>
              </a:lnSpc>
              <a:spcBef>
                <a:spcPct val="0"/>
              </a:spcBef>
            </a:pPr>
            <a:r>
              <a:rPr lang="en-US" sz="1865">
                <a:solidFill>
                  <a:srgbClr val="000000"/>
                </a:solidFill>
                <a:latin typeface="Cormorant Garamond"/>
                <a:ea typeface="Cormorant Garamond"/>
                <a:cs typeface="Cormorant Garamond"/>
                <a:sym typeface="Cormorant Garamond"/>
              </a:rPr>
              <a:t>Joseph obeyed the angel of the Lord and began his journey back to Israel with Mary and Jesus by his side.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53582" y="458419"/>
            <a:ext cx="3646437" cy="3435060"/>
          </a:xfrm>
          <a:custGeom>
            <a:avLst/>
            <a:gdLst/>
            <a:ahLst/>
            <a:cxnLst/>
            <a:rect r="r" b="b" t="t" l="l"/>
            <a:pathLst>
              <a:path h="3435060" w="3646437">
                <a:moveTo>
                  <a:pt x="0" y="0"/>
                </a:moveTo>
                <a:lnTo>
                  <a:pt x="3646436" y="0"/>
                </a:lnTo>
                <a:lnTo>
                  <a:pt x="3646436" y="3435060"/>
                </a:lnTo>
                <a:lnTo>
                  <a:pt x="0" y="3435060"/>
                </a:lnTo>
                <a:lnTo>
                  <a:pt x="0" y="0"/>
                </a:lnTo>
                <a:close/>
              </a:path>
            </a:pathLst>
          </a:custGeom>
          <a:blipFill>
            <a:blip r:embed="rId2"/>
            <a:stretch>
              <a:fillRect l="0" t="0" r="0" b="-6153"/>
            </a:stretch>
          </a:blipFill>
        </p:spPr>
      </p:sp>
      <p:sp>
        <p:nvSpPr>
          <p:cNvPr name="TextBox 3" id="3"/>
          <p:cNvSpPr txBox="true"/>
          <p:nvPr/>
        </p:nvSpPr>
        <p:spPr>
          <a:xfrm rot="0">
            <a:off x="3053582" y="4095163"/>
            <a:ext cx="3646437" cy="2759246"/>
          </a:xfrm>
          <a:prstGeom prst="rect">
            <a:avLst/>
          </a:prstGeom>
        </p:spPr>
        <p:txBody>
          <a:bodyPr anchor="t" rtlCol="false" tIns="0" lIns="0" bIns="0" rIns="0">
            <a:spAutoFit/>
          </a:bodyPr>
          <a:lstStyle/>
          <a:p>
            <a:pPr algn="l">
              <a:lnSpc>
                <a:spcPts val="2427"/>
              </a:lnSpc>
              <a:spcBef>
                <a:spcPct val="0"/>
              </a:spcBef>
            </a:pPr>
            <a:r>
              <a:rPr lang="en-US" sz="1734">
                <a:solidFill>
                  <a:srgbClr val="000000"/>
                </a:solidFill>
                <a:latin typeface="Cormorant Garamond"/>
                <a:ea typeface="Cormorant Garamond"/>
                <a:cs typeface="Cormorant Garamond"/>
                <a:sym typeface="Cormorant Garamond"/>
              </a:rPr>
              <a:t>But when Joseph heard that Herod’s son Archelaus was now ruling in Judea, he was afraid to go there. Once more, God guided Joseph in a dream. Joseph went to the region of Galilee instead, and the family made their home in a small town called Nazareth.</a:t>
            </a:r>
          </a:p>
          <a:p>
            <a:pPr algn="l">
              <a:lnSpc>
                <a:spcPts val="2427"/>
              </a:lnSpc>
              <a:spcBef>
                <a:spcPct val="0"/>
              </a:spcBef>
            </a:pPr>
            <a:r>
              <a:rPr lang="en-US" sz="1734">
                <a:solidFill>
                  <a:srgbClr val="000000"/>
                </a:solidFill>
                <a:latin typeface="Cormorant Garamond"/>
                <a:ea typeface="Cormorant Garamond"/>
                <a:cs typeface="Cormorant Garamond"/>
                <a:sym typeface="Cormorant Garamond"/>
              </a:rPr>
              <a:t>In this way, the words of the prophets came true: “He will be called a Nazarene.”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658760" y="844018"/>
            <a:ext cx="4756538" cy="1745052"/>
          </a:xfrm>
          <a:prstGeom prst="rect">
            <a:avLst/>
          </a:prstGeom>
        </p:spPr>
        <p:txBody>
          <a:bodyPr anchor="t" rtlCol="false" tIns="0" lIns="0" bIns="0" rIns="0">
            <a:spAutoFit/>
          </a:bodyPr>
          <a:lstStyle/>
          <a:p>
            <a:pPr algn="l">
              <a:lnSpc>
                <a:spcPts val="4144"/>
              </a:lnSpc>
            </a:pPr>
            <a:r>
              <a:rPr lang="en-US" sz="3910">
                <a:solidFill>
                  <a:srgbClr val="FFFFFF"/>
                </a:solidFill>
                <a:latin typeface="FF Providence Sans"/>
                <a:ea typeface="FF Providence Sans"/>
                <a:cs typeface="FF Providence Sans"/>
                <a:sym typeface="FF Providence Sans"/>
              </a:rPr>
              <a:t>Matthew Chapter 2: The Visit of the Wise Men</a:t>
            </a:r>
          </a:p>
        </p:txBody>
      </p:sp>
      <p:grpSp>
        <p:nvGrpSpPr>
          <p:cNvPr name="Group 3" id="3"/>
          <p:cNvGrpSpPr/>
          <p:nvPr/>
        </p:nvGrpSpPr>
        <p:grpSpPr>
          <a:xfrm rot="0">
            <a:off x="3371057" y="1219558"/>
            <a:ext cx="3331943" cy="333194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5718" t="0" r="-4721" b="-10440"/>
              </a:stretch>
            </a:blipFill>
          </p:spPr>
        </p:sp>
      </p:grpSp>
      <p:sp>
        <p:nvSpPr>
          <p:cNvPr name="TextBox 5" id="5"/>
          <p:cNvSpPr txBox="true"/>
          <p:nvPr/>
        </p:nvSpPr>
        <p:spPr>
          <a:xfrm rot="0">
            <a:off x="5464849" y="6423563"/>
            <a:ext cx="1980858" cy="433218"/>
          </a:xfrm>
          <a:prstGeom prst="rect">
            <a:avLst/>
          </a:prstGeom>
        </p:spPr>
        <p:txBody>
          <a:bodyPr anchor="t" rtlCol="false" tIns="0" lIns="0" bIns="0" rIns="0">
            <a:spAutoFit/>
          </a:bodyPr>
          <a:lstStyle/>
          <a:p>
            <a:pPr algn="ctr">
              <a:lnSpc>
                <a:spcPts val="2867"/>
              </a:lnSpc>
              <a:spcBef>
                <a:spcPct val="0"/>
              </a:spcBef>
            </a:pPr>
            <a:r>
              <a:rPr lang="en-US" sz="2048">
                <a:solidFill>
                  <a:srgbClr val="FFFFFF"/>
                </a:solidFill>
                <a:latin typeface="FF Providence Sans"/>
                <a:ea typeface="FF Providence Sans"/>
                <a:cs typeface="FF Providence Sans"/>
                <a:sym typeface="FF Providence Sans"/>
              </a:rPr>
              <a:t>By H.A. Bria</a:t>
            </a:r>
          </a:p>
        </p:txBody>
      </p:sp>
      <p:sp>
        <p:nvSpPr>
          <p:cNvPr name="TextBox 6" id="6"/>
          <p:cNvSpPr txBox="true"/>
          <p:nvPr/>
        </p:nvSpPr>
        <p:spPr>
          <a:xfrm rot="0">
            <a:off x="2661090" y="5019619"/>
            <a:ext cx="3113706" cy="1026836"/>
          </a:xfrm>
          <a:prstGeom prst="rect">
            <a:avLst/>
          </a:prstGeom>
        </p:spPr>
        <p:txBody>
          <a:bodyPr anchor="t" rtlCol="false" tIns="0" lIns="0" bIns="0" rIns="0">
            <a:spAutoFit/>
          </a:bodyPr>
          <a:lstStyle/>
          <a:p>
            <a:pPr algn="l">
              <a:lnSpc>
                <a:spcPts val="2724"/>
              </a:lnSpc>
            </a:pPr>
            <a:r>
              <a:rPr lang="en-US" sz="1945">
                <a:solidFill>
                  <a:srgbClr val="000000"/>
                </a:solidFill>
                <a:latin typeface="Cormorant Garamond"/>
                <a:ea typeface="Cormorant Garamond"/>
                <a:cs typeface="Cormorant Garamond"/>
                <a:sym typeface="Cormorant Garamond"/>
              </a:rPr>
              <a:t>By H.A. Bria</a:t>
            </a:r>
          </a:p>
          <a:p>
            <a:pPr algn="l">
              <a:lnSpc>
                <a:spcPts val="2724"/>
              </a:lnSpc>
            </a:pPr>
            <a:r>
              <a:rPr lang="en-US" sz="1945">
                <a:solidFill>
                  <a:srgbClr val="000000"/>
                </a:solidFill>
                <a:latin typeface="Cormorant Garamond"/>
                <a:ea typeface="Cormorant Garamond"/>
                <a:cs typeface="Cormorant Garamond"/>
                <a:sym typeface="Cormorant Garamond"/>
              </a:rPr>
              <a:t>Images created using Canva Pro </a:t>
            </a:r>
          </a:p>
          <a:p>
            <a:pPr algn="l">
              <a:lnSpc>
                <a:spcPts val="2724"/>
              </a:lnSpc>
            </a:pPr>
            <a:r>
              <a:rPr lang="en-US" sz="1945">
                <a:solidFill>
                  <a:srgbClr val="000000"/>
                </a:solidFill>
                <a:latin typeface="Cormorant Garamond"/>
                <a:ea typeface="Cormorant Garamond"/>
                <a:cs typeface="Cormorant Garamond"/>
                <a:sym typeface="Cormorant Garamond"/>
              </a:rPr>
              <a:t>2025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43123" y="458419"/>
            <a:ext cx="3667354" cy="5123478"/>
          </a:xfrm>
          <a:custGeom>
            <a:avLst/>
            <a:gdLst/>
            <a:ahLst/>
            <a:cxnLst/>
            <a:rect r="r" b="b" t="t" l="l"/>
            <a:pathLst>
              <a:path h="5123478" w="3667354">
                <a:moveTo>
                  <a:pt x="0" y="0"/>
                </a:moveTo>
                <a:lnTo>
                  <a:pt x="3667354" y="0"/>
                </a:lnTo>
                <a:lnTo>
                  <a:pt x="3667354" y="5123478"/>
                </a:lnTo>
                <a:lnTo>
                  <a:pt x="0" y="5123478"/>
                </a:lnTo>
                <a:lnTo>
                  <a:pt x="0" y="0"/>
                </a:lnTo>
                <a:close/>
              </a:path>
            </a:pathLst>
          </a:custGeom>
          <a:blipFill>
            <a:blip r:embed="rId2"/>
            <a:stretch>
              <a:fillRect l="-19852" t="0" r="-19852" b="0"/>
            </a:stretch>
          </a:blipFill>
        </p:spPr>
      </p:sp>
      <p:sp>
        <p:nvSpPr>
          <p:cNvPr name="TextBox 3" id="3"/>
          <p:cNvSpPr txBox="true"/>
          <p:nvPr/>
        </p:nvSpPr>
        <p:spPr>
          <a:xfrm rot="0">
            <a:off x="3043123" y="5954945"/>
            <a:ext cx="3667354" cy="901835"/>
          </a:xfrm>
          <a:prstGeom prst="rect">
            <a:avLst/>
          </a:prstGeom>
        </p:spPr>
        <p:txBody>
          <a:bodyPr anchor="t" rtlCol="false" tIns="0" lIns="0" bIns="0" rIns="0">
            <a:spAutoFit/>
          </a:bodyPr>
          <a:lstStyle/>
          <a:p>
            <a:pPr algn="l">
              <a:lnSpc>
                <a:spcPts val="2389"/>
              </a:lnSpc>
              <a:spcBef>
                <a:spcPct val="0"/>
              </a:spcBef>
            </a:pPr>
            <a:r>
              <a:rPr lang="en-US" sz="1706">
                <a:solidFill>
                  <a:srgbClr val="000000"/>
                </a:solidFill>
                <a:latin typeface="Cormorant Garamond"/>
                <a:ea typeface="Cormorant Garamond"/>
                <a:cs typeface="Cormorant Garamond"/>
                <a:sym typeface="Cormorant Garamond"/>
              </a:rPr>
              <a:t>Jesus was born in a small town called Bethlehem, in the land of Judea, at a time when a king named Herod ruled.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43123" y="458419"/>
            <a:ext cx="3667354" cy="3476671"/>
          </a:xfrm>
          <a:custGeom>
            <a:avLst/>
            <a:gdLst/>
            <a:ahLst/>
            <a:cxnLst/>
            <a:rect r="r" b="b" t="t" l="l"/>
            <a:pathLst>
              <a:path h="3476671" w="3667354">
                <a:moveTo>
                  <a:pt x="0" y="0"/>
                </a:moveTo>
                <a:lnTo>
                  <a:pt x="3667354" y="0"/>
                </a:lnTo>
                <a:lnTo>
                  <a:pt x="3667354" y="3476671"/>
                </a:lnTo>
                <a:lnTo>
                  <a:pt x="0" y="3476671"/>
                </a:lnTo>
                <a:lnTo>
                  <a:pt x="0" y="0"/>
                </a:lnTo>
                <a:close/>
              </a:path>
            </a:pathLst>
          </a:custGeom>
          <a:blipFill>
            <a:blip r:embed="rId2"/>
            <a:stretch>
              <a:fillRect l="0" t="0" r="0" b="-5484"/>
            </a:stretch>
          </a:blipFill>
        </p:spPr>
      </p:sp>
      <p:sp>
        <p:nvSpPr>
          <p:cNvPr name="TextBox 3" id="3"/>
          <p:cNvSpPr txBox="true"/>
          <p:nvPr/>
        </p:nvSpPr>
        <p:spPr>
          <a:xfrm rot="0">
            <a:off x="3043123" y="4140776"/>
            <a:ext cx="3667354" cy="2716005"/>
          </a:xfrm>
          <a:prstGeom prst="rect">
            <a:avLst/>
          </a:prstGeom>
        </p:spPr>
        <p:txBody>
          <a:bodyPr anchor="t" rtlCol="false" tIns="0" lIns="0" bIns="0" rIns="0">
            <a:spAutoFit/>
          </a:bodyPr>
          <a:lstStyle/>
          <a:p>
            <a:pPr algn="l">
              <a:lnSpc>
                <a:spcPts val="2389"/>
              </a:lnSpc>
              <a:spcBef>
                <a:spcPct val="0"/>
              </a:spcBef>
            </a:pPr>
            <a:r>
              <a:rPr lang="en-US" sz="1706">
                <a:solidFill>
                  <a:srgbClr val="000000"/>
                </a:solidFill>
                <a:latin typeface="Cormorant Garamond"/>
                <a:ea typeface="Cormorant Garamond"/>
                <a:cs typeface="Cormorant Garamond"/>
                <a:sym typeface="Cormorant Garamond"/>
              </a:rPr>
              <a:t>Far away in the East, there were wise men who watched the night sky. One night, they saw a new, shining star rise. They knew this was no ordinary star, it was a sign from God.</a:t>
            </a:r>
          </a:p>
          <a:p>
            <a:pPr algn="l">
              <a:lnSpc>
                <a:spcPts val="2389"/>
              </a:lnSpc>
              <a:spcBef>
                <a:spcPct val="0"/>
              </a:spcBef>
            </a:pP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So the wise men began a long journey,</a:t>
            </a: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following the star, all the way to the great city of Jerusalem.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45030" y="458419"/>
            <a:ext cx="3665447" cy="2612763"/>
          </a:xfrm>
          <a:custGeom>
            <a:avLst/>
            <a:gdLst/>
            <a:ahLst/>
            <a:cxnLst/>
            <a:rect r="r" b="b" t="t" l="l"/>
            <a:pathLst>
              <a:path h="2612763" w="3665447">
                <a:moveTo>
                  <a:pt x="0" y="0"/>
                </a:moveTo>
                <a:lnTo>
                  <a:pt x="3665447" y="0"/>
                </a:lnTo>
                <a:lnTo>
                  <a:pt x="3665447" y="2612763"/>
                </a:lnTo>
                <a:lnTo>
                  <a:pt x="0" y="2612763"/>
                </a:lnTo>
                <a:lnTo>
                  <a:pt x="0" y="0"/>
                </a:lnTo>
                <a:close/>
              </a:path>
            </a:pathLst>
          </a:custGeom>
          <a:blipFill>
            <a:blip r:embed="rId2"/>
            <a:stretch>
              <a:fillRect l="0" t="-20145" r="0" b="-20145"/>
            </a:stretch>
          </a:blipFill>
        </p:spPr>
      </p:sp>
      <p:sp>
        <p:nvSpPr>
          <p:cNvPr name="TextBox 3" id="3"/>
          <p:cNvSpPr txBox="true"/>
          <p:nvPr/>
        </p:nvSpPr>
        <p:spPr>
          <a:xfrm rot="0">
            <a:off x="3045030" y="3233691"/>
            <a:ext cx="3665447" cy="3623090"/>
          </a:xfrm>
          <a:prstGeom prst="rect">
            <a:avLst/>
          </a:prstGeom>
        </p:spPr>
        <p:txBody>
          <a:bodyPr anchor="t" rtlCol="false" tIns="0" lIns="0" bIns="0" rIns="0">
            <a:spAutoFit/>
          </a:bodyPr>
          <a:lstStyle/>
          <a:p>
            <a:pPr algn="l">
              <a:lnSpc>
                <a:spcPts val="2389"/>
              </a:lnSpc>
            </a:pPr>
            <a:r>
              <a:rPr lang="en-US" sz="1706">
                <a:solidFill>
                  <a:srgbClr val="000000"/>
                </a:solidFill>
                <a:latin typeface="Cormorant Garamond"/>
                <a:ea typeface="Cormorant Garamond"/>
                <a:cs typeface="Cormorant Garamond"/>
                <a:sym typeface="Cormorant Garamond"/>
              </a:rPr>
              <a:t>When King Herod heard about a new “king of the Jews,” he became very upset. He called together all the chief priests and teachers of the Law.</a:t>
            </a:r>
          </a:p>
          <a:p>
            <a:pPr algn="l">
              <a:lnSpc>
                <a:spcPts val="2389"/>
              </a:lnSpc>
            </a:pPr>
          </a:p>
          <a:p>
            <a:pPr algn="l">
              <a:lnSpc>
                <a:spcPts val="2389"/>
              </a:lnSpc>
            </a:pPr>
            <a:r>
              <a:rPr lang="en-US" sz="1706">
                <a:solidFill>
                  <a:srgbClr val="000000"/>
                </a:solidFill>
                <a:latin typeface="Cormorant Garamond"/>
                <a:ea typeface="Cormorant Garamond"/>
                <a:cs typeface="Cormorant Garamond"/>
                <a:sym typeface="Cormorant Garamond"/>
              </a:rPr>
              <a:t>“Where will the Messiah be born?” Herod asked them.</a:t>
            </a:r>
          </a:p>
          <a:p>
            <a:pPr algn="l">
              <a:lnSpc>
                <a:spcPts val="2389"/>
              </a:lnSpc>
            </a:pPr>
          </a:p>
          <a:p>
            <a:pPr algn="l">
              <a:lnSpc>
                <a:spcPts val="2389"/>
              </a:lnSpc>
            </a:pPr>
            <a:r>
              <a:rPr lang="en-US" sz="1706">
                <a:solidFill>
                  <a:srgbClr val="000000"/>
                </a:solidFill>
                <a:latin typeface="Cormorant Garamond"/>
                <a:ea typeface="Cormorant Garamond"/>
                <a:cs typeface="Cormorant Garamond"/>
                <a:sym typeface="Cormorant Garamond"/>
              </a:rPr>
              <a:t>They answered,</a:t>
            </a: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 “The prophet wrote that a leader will come from Bethlehem, a shepherd-king who will guide God’s people, Israel.”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64195" y="458419"/>
            <a:ext cx="3667354" cy="3190435"/>
          </a:xfrm>
          <a:custGeom>
            <a:avLst/>
            <a:gdLst/>
            <a:ahLst/>
            <a:cxnLst/>
            <a:rect r="r" b="b" t="t" l="l"/>
            <a:pathLst>
              <a:path h="3190435" w="3667354">
                <a:moveTo>
                  <a:pt x="0" y="0"/>
                </a:moveTo>
                <a:lnTo>
                  <a:pt x="3667354" y="0"/>
                </a:lnTo>
                <a:lnTo>
                  <a:pt x="3667354" y="3190435"/>
                </a:lnTo>
                <a:lnTo>
                  <a:pt x="0" y="3190435"/>
                </a:lnTo>
                <a:lnTo>
                  <a:pt x="0" y="0"/>
                </a:lnTo>
                <a:close/>
              </a:path>
            </a:pathLst>
          </a:custGeom>
          <a:blipFill>
            <a:blip r:embed="rId2"/>
            <a:stretch>
              <a:fillRect l="0" t="0" r="0" b="-14948"/>
            </a:stretch>
          </a:blipFill>
        </p:spPr>
      </p:sp>
      <p:sp>
        <p:nvSpPr>
          <p:cNvPr name="TextBox 3" id="3"/>
          <p:cNvSpPr txBox="true"/>
          <p:nvPr/>
        </p:nvSpPr>
        <p:spPr>
          <a:xfrm rot="0">
            <a:off x="3064195" y="3838414"/>
            <a:ext cx="3704727" cy="3018367"/>
          </a:xfrm>
          <a:prstGeom prst="rect">
            <a:avLst/>
          </a:prstGeom>
        </p:spPr>
        <p:txBody>
          <a:bodyPr anchor="t" rtlCol="false" tIns="0" lIns="0" bIns="0" rIns="0">
            <a:spAutoFit/>
          </a:bodyPr>
          <a:lstStyle/>
          <a:p>
            <a:pPr algn="l">
              <a:lnSpc>
                <a:spcPts val="2389"/>
              </a:lnSpc>
            </a:pPr>
            <a:r>
              <a:rPr lang="en-US" sz="1706">
                <a:solidFill>
                  <a:srgbClr val="000000"/>
                </a:solidFill>
                <a:latin typeface="Cormorant Garamond"/>
                <a:ea typeface="Cormorant Garamond"/>
                <a:cs typeface="Cormorant Garamond"/>
                <a:sym typeface="Cormorant Garamond"/>
              </a:rPr>
              <a:t>King Herod called the wise men to a secret meeting. He told them,</a:t>
            </a:r>
          </a:p>
          <a:p>
            <a:pPr algn="l">
              <a:lnSpc>
                <a:spcPts val="2389"/>
              </a:lnSpc>
            </a:pPr>
            <a:r>
              <a:rPr lang="en-US" sz="1706">
                <a:solidFill>
                  <a:srgbClr val="000000"/>
                </a:solidFill>
                <a:latin typeface="Cormorant Garamond"/>
                <a:ea typeface="Cormorant Garamond"/>
                <a:cs typeface="Cormorant Garamond"/>
                <a:sym typeface="Cormorant Garamond"/>
              </a:rPr>
              <a:t> “Go to Bethlehem and search carefully for the child. When you find Him, come back and tell me, so that I too may go and worship Him.”</a:t>
            </a:r>
          </a:p>
          <a:p>
            <a:pPr algn="l">
              <a:lnSpc>
                <a:spcPts val="2389"/>
              </a:lnSpc>
            </a:pPr>
            <a:r>
              <a:rPr lang="en-US" sz="1706">
                <a:solidFill>
                  <a:srgbClr val="000000"/>
                </a:solidFill>
                <a:latin typeface="Cormorant Garamond"/>
                <a:ea typeface="Cormorant Garamond"/>
                <a:cs typeface="Cormorant Garamond"/>
                <a:sym typeface="Cormorant Garamond"/>
              </a:rPr>
              <a:t>But King Herod was not being truthful.</a:t>
            </a:r>
          </a:p>
          <a:p>
            <a:pPr algn="l">
              <a:lnSpc>
                <a:spcPts val="2389"/>
              </a:lnSpc>
            </a:pPr>
            <a:r>
              <a:rPr lang="en-US" sz="1706">
                <a:solidFill>
                  <a:srgbClr val="000000"/>
                </a:solidFill>
                <a:latin typeface="Cormorant Garamond"/>
                <a:ea typeface="Cormorant Garamond"/>
                <a:cs typeface="Cormorant Garamond"/>
                <a:sym typeface="Cormorant Garamond"/>
              </a:rPr>
              <a:t>He did not really want to worship Jesus, </a:t>
            </a:r>
          </a:p>
          <a:p>
            <a:pPr algn="l">
              <a:lnSpc>
                <a:spcPts val="2389"/>
              </a:lnSpc>
              <a:spcBef>
                <a:spcPct val="0"/>
              </a:spcBef>
            </a:pPr>
            <a:r>
              <a:rPr lang="en-US" sz="1706">
                <a:solidFill>
                  <a:srgbClr val="000000"/>
                </a:solidFill>
                <a:latin typeface="Cormorant Garamond"/>
                <a:ea typeface="Cormorant Garamond"/>
                <a:cs typeface="Cormorant Garamond"/>
                <a:sym typeface="Cormorant Garamond"/>
              </a:rPr>
              <a:t>he was afraid of losing his power and wanted to harm him.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43123" y="458419"/>
            <a:ext cx="3667354" cy="4308742"/>
          </a:xfrm>
          <a:custGeom>
            <a:avLst/>
            <a:gdLst/>
            <a:ahLst/>
            <a:cxnLst/>
            <a:rect r="r" b="b" t="t" l="l"/>
            <a:pathLst>
              <a:path h="4308742" w="3667354">
                <a:moveTo>
                  <a:pt x="0" y="0"/>
                </a:moveTo>
                <a:lnTo>
                  <a:pt x="3667354" y="0"/>
                </a:lnTo>
                <a:lnTo>
                  <a:pt x="3667354" y="4308742"/>
                </a:lnTo>
                <a:lnTo>
                  <a:pt x="0" y="4308742"/>
                </a:lnTo>
                <a:lnTo>
                  <a:pt x="0" y="0"/>
                </a:lnTo>
                <a:close/>
              </a:path>
            </a:pathLst>
          </a:custGeom>
          <a:blipFill>
            <a:blip r:embed="rId2"/>
            <a:stretch>
              <a:fillRect l="-8744" t="0" r="-8744" b="0"/>
            </a:stretch>
          </a:blipFill>
        </p:spPr>
      </p:sp>
      <p:sp>
        <p:nvSpPr>
          <p:cNvPr name="TextBox 3" id="3"/>
          <p:cNvSpPr txBox="true"/>
          <p:nvPr/>
        </p:nvSpPr>
        <p:spPr>
          <a:xfrm rot="0">
            <a:off x="3043123" y="5047861"/>
            <a:ext cx="3667354" cy="1808920"/>
          </a:xfrm>
          <a:prstGeom prst="rect">
            <a:avLst/>
          </a:prstGeom>
        </p:spPr>
        <p:txBody>
          <a:bodyPr anchor="t" rtlCol="false" tIns="0" lIns="0" bIns="0" rIns="0">
            <a:spAutoFit/>
          </a:bodyPr>
          <a:lstStyle/>
          <a:p>
            <a:pPr algn="l">
              <a:lnSpc>
                <a:spcPts val="2389"/>
              </a:lnSpc>
              <a:spcBef>
                <a:spcPct val="0"/>
              </a:spcBef>
            </a:pPr>
            <a:r>
              <a:rPr lang="en-US" sz="1706">
                <a:solidFill>
                  <a:srgbClr val="000000"/>
                </a:solidFill>
                <a:latin typeface="Cormorant Garamond"/>
                <a:ea typeface="Cormorant Garamond"/>
                <a:cs typeface="Cormorant Garamond"/>
                <a:sym typeface="Cormorant Garamond"/>
              </a:rPr>
              <a:t>The wise men left Jerusalem, and as they traveled, they saw the same bright star shining in the sky above them. Their hearts leapt with joy, and they followed the star until it stopped right over the place where Jesus was.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19893" y="376304"/>
            <a:ext cx="3713814" cy="3040838"/>
          </a:xfrm>
          <a:custGeom>
            <a:avLst/>
            <a:gdLst/>
            <a:ahLst/>
            <a:cxnLst/>
            <a:rect r="r" b="b" t="t" l="l"/>
            <a:pathLst>
              <a:path h="3040838" w="3713814">
                <a:moveTo>
                  <a:pt x="0" y="0"/>
                </a:moveTo>
                <a:lnTo>
                  <a:pt x="3713814" y="0"/>
                </a:lnTo>
                <a:lnTo>
                  <a:pt x="3713814" y="3040838"/>
                </a:lnTo>
                <a:lnTo>
                  <a:pt x="0" y="3040838"/>
                </a:lnTo>
                <a:lnTo>
                  <a:pt x="0" y="0"/>
                </a:lnTo>
                <a:close/>
              </a:path>
            </a:pathLst>
          </a:custGeom>
          <a:blipFill>
            <a:blip r:embed="rId2"/>
            <a:stretch>
              <a:fillRect l="0" t="-11065" r="0" b="-11065"/>
            </a:stretch>
          </a:blipFill>
        </p:spPr>
      </p:sp>
      <p:sp>
        <p:nvSpPr>
          <p:cNvPr name="TextBox 3" id="3"/>
          <p:cNvSpPr txBox="true"/>
          <p:nvPr/>
        </p:nvSpPr>
        <p:spPr>
          <a:xfrm rot="0">
            <a:off x="3099854" y="3568389"/>
            <a:ext cx="3633853" cy="3371839"/>
          </a:xfrm>
          <a:prstGeom prst="rect">
            <a:avLst/>
          </a:prstGeom>
        </p:spPr>
        <p:txBody>
          <a:bodyPr anchor="t" rtlCol="false" tIns="0" lIns="0" bIns="0" rIns="0">
            <a:spAutoFit/>
          </a:bodyPr>
          <a:lstStyle/>
          <a:p>
            <a:pPr algn="l">
              <a:lnSpc>
                <a:spcPts val="2419"/>
              </a:lnSpc>
            </a:pPr>
            <a:r>
              <a:rPr lang="en-US" sz="1728">
                <a:solidFill>
                  <a:srgbClr val="000000"/>
                </a:solidFill>
                <a:latin typeface="Cormorant Garamond"/>
                <a:ea typeface="Cormorant Garamond"/>
                <a:cs typeface="Cormorant Garamond"/>
                <a:sym typeface="Cormorant Garamond"/>
              </a:rPr>
              <a:t>The wise men went into the house and saw the child Jesus with His mother, Mary,</a:t>
            </a:r>
          </a:p>
          <a:p>
            <a:pPr algn="l">
              <a:lnSpc>
                <a:spcPts val="2419"/>
              </a:lnSpc>
            </a:pPr>
            <a:r>
              <a:rPr lang="en-US" sz="1728">
                <a:solidFill>
                  <a:srgbClr val="000000"/>
                </a:solidFill>
                <a:latin typeface="Cormorant Garamond"/>
                <a:ea typeface="Cormorant Garamond"/>
                <a:cs typeface="Cormorant Garamond"/>
                <a:sym typeface="Cormorant Garamond"/>
              </a:rPr>
              <a:t>and Joseph by her side. </a:t>
            </a:r>
          </a:p>
          <a:p>
            <a:pPr algn="l">
              <a:lnSpc>
                <a:spcPts val="2419"/>
              </a:lnSpc>
            </a:pPr>
          </a:p>
          <a:p>
            <a:pPr algn="l">
              <a:lnSpc>
                <a:spcPts val="2419"/>
              </a:lnSpc>
            </a:pPr>
            <a:r>
              <a:rPr lang="en-US" sz="1728">
                <a:solidFill>
                  <a:srgbClr val="000000"/>
                </a:solidFill>
                <a:latin typeface="Cormorant Garamond"/>
                <a:ea typeface="Cormorant Garamond"/>
                <a:cs typeface="Cormorant Garamond"/>
                <a:sym typeface="Cormorant Garamond"/>
              </a:rPr>
              <a:t>The wise men knelt down on their knees and worshiped the child Jesus.</a:t>
            </a:r>
          </a:p>
          <a:p>
            <a:pPr algn="l">
              <a:lnSpc>
                <a:spcPts val="2419"/>
              </a:lnSpc>
            </a:pPr>
          </a:p>
          <a:p>
            <a:pPr algn="l">
              <a:lnSpc>
                <a:spcPts val="2419"/>
              </a:lnSpc>
            </a:pPr>
            <a:r>
              <a:rPr lang="en-US" sz="1728">
                <a:solidFill>
                  <a:srgbClr val="000000"/>
                </a:solidFill>
                <a:latin typeface="Cormorant Garamond"/>
                <a:ea typeface="Cormorant Garamond"/>
                <a:cs typeface="Cormorant Garamond"/>
                <a:sym typeface="Cormorant Garamond"/>
              </a:rPr>
              <a:t>Then they opened their treasures and offered their gifts of shining gold,</a:t>
            </a:r>
          </a:p>
          <a:p>
            <a:pPr algn="l">
              <a:lnSpc>
                <a:spcPts val="2419"/>
              </a:lnSpc>
              <a:spcBef>
                <a:spcPct val="0"/>
              </a:spcBef>
            </a:pPr>
            <a:r>
              <a:rPr lang="en-US" sz="1728">
                <a:solidFill>
                  <a:srgbClr val="000000"/>
                </a:solidFill>
                <a:latin typeface="Cormorant Garamond"/>
                <a:ea typeface="Cormorant Garamond"/>
                <a:cs typeface="Cormorant Garamond"/>
                <a:sym typeface="Cormorant Garamond"/>
              </a:rPr>
              <a:t>sweet-smelling frankincense, and myrrh, a precious perfume.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97970" y="460719"/>
            <a:ext cx="3757660" cy="3366903"/>
          </a:xfrm>
          <a:custGeom>
            <a:avLst/>
            <a:gdLst/>
            <a:ahLst/>
            <a:cxnLst/>
            <a:rect r="r" b="b" t="t" l="l"/>
            <a:pathLst>
              <a:path h="3366903" w="3757660">
                <a:moveTo>
                  <a:pt x="0" y="0"/>
                </a:moveTo>
                <a:lnTo>
                  <a:pt x="3757660" y="0"/>
                </a:lnTo>
                <a:lnTo>
                  <a:pt x="3757660" y="3366903"/>
                </a:lnTo>
                <a:lnTo>
                  <a:pt x="0" y="3366903"/>
                </a:lnTo>
                <a:lnTo>
                  <a:pt x="0" y="0"/>
                </a:lnTo>
                <a:close/>
              </a:path>
            </a:pathLst>
          </a:custGeom>
          <a:blipFill>
            <a:blip r:embed="rId2"/>
            <a:stretch>
              <a:fillRect l="0" t="-4747" r="0" b="-6857"/>
            </a:stretch>
          </a:blipFill>
        </p:spPr>
      </p:sp>
      <p:sp>
        <p:nvSpPr>
          <p:cNvPr name="TextBox 3" id="3"/>
          <p:cNvSpPr txBox="true"/>
          <p:nvPr/>
        </p:nvSpPr>
        <p:spPr>
          <a:xfrm rot="0">
            <a:off x="2997970" y="4394166"/>
            <a:ext cx="3757660" cy="2462615"/>
          </a:xfrm>
          <a:prstGeom prst="rect">
            <a:avLst/>
          </a:prstGeom>
        </p:spPr>
        <p:txBody>
          <a:bodyPr anchor="t" rtlCol="false" tIns="0" lIns="0" bIns="0" rIns="0">
            <a:spAutoFit/>
          </a:bodyPr>
          <a:lstStyle/>
          <a:p>
            <a:pPr algn="l">
              <a:lnSpc>
                <a:spcPts val="2448"/>
              </a:lnSpc>
            </a:pPr>
            <a:r>
              <a:rPr lang="en-US" sz="1748">
                <a:solidFill>
                  <a:srgbClr val="000000"/>
                </a:solidFill>
                <a:latin typeface="Cormorant Garamond"/>
                <a:ea typeface="Cormorant Garamond"/>
                <a:cs typeface="Cormorant Garamond"/>
                <a:sym typeface="Cormorant Garamond"/>
              </a:rPr>
              <a:t>That night, God spoke to the wise men in a dream.</a:t>
            </a:r>
          </a:p>
          <a:p>
            <a:pPr algn="l">
              <a:lnSpc>
                <a:spcPts val="2448"/>
              </a:lnSpc>
            </a:pPr>
          </a:p>
          <a:p>
            <a:pPr algn="l">
              <a:lnSpc>
                <a:spcPts val="2448"/>
              </a:lnSpc>
            </a:pPr>
            <a:r>
              <a:rPr lang="en-US" sz="1748">
                <a:solidFill>
                  <a:srgbClr val="000000"/>
                </a:solidFill>
                <a:latin typeface="Cormorant Garamond"/>
                <a:ea typeface="Cormorant Garamond"/>
                <a:cs typeface="Cormorant Garamond"/>
                <a:sym typeface="Cormorant Garamond"/>
              </a:rPr>
              <a:t>“Do not go back to Herod,” God warned them.</a:t>
            </a:r>
          </a:p>
          <a:p>
            <a:pPr algn="l">
              <a:lnSpc>
                <a:spcPts val="2448"/>
              </a:lnSpc>
            </a:pPr>
          </a:p>
          <a:p>
            <a:pPr algn="l">
              <a:lnSpc>
                <a:spcPts val="2448"/>
              </a:lnSpc>
            </a:pPr>
            <a:r>
              <a:rPr lang="en-US" sz="1748">
                <a:solidFill>
                  <a:srgbClr val="000000"/>
                </a:solidFill>
                <a:latin typeface="Cormorant Garamond"/>
                <a:ea typeface="Cormorant Garamond"/>
                <a:cs typeface="Cormorant Garamond"/>
                <a:sym typeface="Cormorant Garamond"/>
              </a:rPr>
              <a:t>The wise men obeyed God and traveled home to their country by another road.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DAG7PheTjsk</dc:identifier>
  <dcterms:modified xsi:type="dcterms:W3CDTF">2011-08-01T06:04:30Z</dcterms:modified>
  <cp:revision>1</cp:revision>
  <dc:title>Copy of Matthew Chapter 2 (Presentation (4:3))</dc:title>
</cp:coreProperties>
</file>