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9753600" cy="7315200"/>
  <p:notesSz cx="6858000" cy="9144000"/>
  <p:embeddedFontLst>
    <p:embeddedFont>
      <p:font typeface="FF Providence Sans" charset="1" panose="04010505020101010101"/>
      <p:regular r:id="rId20"/>
    </p:embeddedFont>
    <p:embeddedFont>
      <p:font typeface="Cormorant Garamond" charset="1" panose="000005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7315200"/>
          </a:xfrm>
          <a:custGeom>
            <a:avLst/>
            <a:gdLst/>
            <a:ahLst/>
            <a:cxnLst/>
            <a:rect r="r" b="b" t="t" l="l"/>
            <a:pathLst>
              <a:path h="7315200" w="9753600">
                <a:moveTo>
                  <a:pt x="0" y="0"/>
                </a:moveTo>
                <a:lnTo>
                  <a:pt x="9753600" y="0"/>
                </a:lnTo>
                <a:lnTo>
                  <a:pt x="9753600" y="7315200"/>
                </a:lnTo>
                <a:lnTo>
                  <a:pt x="0" y="7315200"/>
                </a:lnTo>
                <a:lnTo>
                  <a:pt x="0" y="0"/>
                </a:lnTo>
                <a:close/>
              </a:path>
            </a:pathLst>
          </a:custGeom>
          <a:blipFill>
            <a:blip r:embed="rId2"/>
            <a:stretch>
              <a:fillRect l="0" t="-56382" r="0" b="-56382"/>
            </a:stretch>
          </a:blipFill>
        </p:spPr>
      </p:sp>
      <p:sp>
        <p:nvSpPr>
          <p:cNvPr name="TextBox 3" id="3"/>
          <p:cNvSpPr txBox="true"/>
          <p:nvPr/>
        </p:nvSpPr>
        <p:spPr>
          <a:xfrm rot="0">
            <a:off x="3208031" y="1793869"/>
            <a:ext cx="3337539" cy="1227140"/>
          </a:xfrm>
          <a:prstGeom prst="rect">
            <a:avLst/>
          </a:prstGeom>
        </p:spPr>
        <p:txBody>
          <a:bodyPr anchor="t" rtlCol="false" tIns="0" lIns="0" bIns="0" rIns="0">
            <a:spAutoFit/>
          </a:bodyPr>
          <a:lstStyle/>
          <a:p>
            <a:pPr algn="l">
              <a:lnSpc>
                <a:spcPts val="2908"/>
              </a:lnSpc>
            </a:pPr>
            <a:r>
              <a:rPr lang="en-US" sz="2743">
                <a:solidFill>
                  <a:srgbClr val="3F4182"/>
                </a:solidFill>
                <a:latin typeface="FF Providence Sans"/>
                <a:ea typeface="FF Providence Sans"/>
                <a:cs typeface="FF Providence Sans"/>
                <a:sym typeface="FF Providence Sans"/>
              </a:rPr>
              <a:t>Matthew Chapter 1: The Ancestors of Jesus Christ</a:t>
            </a:r>
          </a:p>
        </p:txBody>
      </p:sp>
      <p:sp>
        <p:nvSpPr>
          <p:cNvPr name="TextBox 4" id="4"/>
          <p:cNvSpPr txBox="true"/>
          <p:nvPr/>
        </p:nvSpPr>
        <p:spPr>
          <a:xfrm rot="0">
            <a:off x="6279339" y="2817213"/>
            <a:ext cx="3262076" cy="312343"/>
          </a:xfrm>
          <a:prstGeom prst="rect">
            <a:avLst/>
          </a:prstGeom>
        </p:spPr>
        <p:txBody>
          <a:bodyPr anchor="t" rtlCol="false" tIns="0" lIns="0" bIns="0" rIns="0">
            <a:spAutoFit/>
          </a:bodyPr>
          <a:lstStyle/>
          <a:p>
            <a:pPr algn="ctr">
              <a:lnSpc>
                <a:spcPts val="2011"/>
              </a:lnSpc>
              <a:spcBef>
                <a:spcPct val="0"/>
              </a:spcBef>
            </a:pPr>
            <a:r>
              <a:rPr lang="en-US" sz="1437">
                <a:solidFill>
                  <a:srgbClr val="3F4182"/>
                </a:solidFill>
                <a:latin typeface="FF Providence Sans"/>
                <a:ea typeface="FF Providence Sans"/>
                <a:cs typeface="FF Providence Sans"/>
                <a:sym typeface="FF Providence Sans"/>
              </a:rPr>
              <a:t>By H.A. Bria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43123" y="458419"/>
            <a:ext cx="3664520" cy="3915259"/>
          </a:xfrm>
          <a:custGeom>
            <a:avLst/>
            <a:gdLst/>
            <a:ahLst/>
            <a:cxnLst/>
            <a:rect r="r" b="b" t="t" l="l"/>
            <a:pathLst>
              <a:path h="3915259" w="3664520">
                <a:moveTo>
                  <a:pt x="0" y="0"/>
                </a:moveTo>
                <a:lnTo>
                  <a:pt x="3664521" y="0"/>
                </a:lnTo>
                <a:lnTo>
                  <a:pt x="3664521" y="3915259"/>
                </a:lnTo>
                <a:lnTo>
                  <a:pt x="0" y="3915259"/>
                </a:lnTo>
                <a:lnTo>
                  <a:pt x="0" y="0"/>
                </a:lnTo>
                <a:close/>
              </a:path>
            </a:pathLst>
          </a:custGeom>
          <a:blipFill>
            <a:blip r:embed="rId2"/>
            <a:stretch>
              <a:fillRect l="-3421" t="0" r="-3421" b="0"/>
            </a:stretch>
          </a:blipFill>
        </p:spPr>
      </p:sp>
      <p:sp>
        <p:nvSpPr>
          <p:cNvPr name="TextBox 3" id="3"/>
          <p:cNvSpPr txBox="true"/>
          <p:nvPr/>
        </p:nvSpPr>
        <p:spPr>
          <a:xfrm rot="0">
            <a:off x="3043123" y="4745499"/>
            <a:ext cx="3667354" cy="2111282"/>
          </a:xfrm>
          <a:prstGeom prst="rect">
            <a:avLst/>
          </a:prstGeom>
        </p:spPr>
        <p:txBody>
          <a:bodyPr anchor="t" rtlCol="false" tIns="0" lIns="0" bIns="0" rIns="0">
            <a:spAutoFit/>
          </a:bodyPr>
          <a:lstStyle/>
          <a:p>
            <a:pPr algn="l" marL="0" indent="0" lvl="0">
              <a:lnSpc>
                <a:spcPts val="2389"/>
              </a:lnSpc>
              <a:spcBef>
                <a:spcPct val="0"/>
              </a:spcBef>
            </a:pPr>
            <a:r>
              <a:rPr lang="en-US" sz="1706" strike="noStrike" u="none">
                <a:solidFill>
                  <a:srgbClr val="000000"/>
                </a:solidFill>
                <a:latin typeface="Cormorant Garamond"/>
                <a:ea typeface="Cormorant Garamond"/>
                <a:cs typeface="Cormorant Garamond"/>
                <a:sym typeface="Cormorant Garamond"/>
              </a:rPr>
              <a:t>At the end of this long line of God’s family</a:t>
            </a:r>
          </a:p>
          <a:p>
            <a:pPr algn="l" marL="0" indent="0" lvl="0">
              <a:lnSpc>
                <a:spcPts val="2389"/>
              </a:lnSpc>
              <a:spcBef>
                <a:spcPct val="0"/>
              </a:spcBef>
            </a:pPr>
            <a:r>
              <a:rPr lang="en-US" sz="1706" strike="noStrike" u="none">
                <a:solidFill>
                  <a:srgbClr val="000000"/>
                </a:solidFill>
                <a:latin typeface="Cormorant Garamond"/>
                <a:ea typeface="Cormorant Garamond"/>
                <a:cs typeface="Cormorant Garamond"/>
                <a:sym typeface="Cormorant Garamond"/>
              </a:rPr>
              <a:t>came a man named Joseph, a carpenter from the family of King David.</a:t>
            </a:r>
          </a:p>
          <a:p>
            <a:pPr algn="l" marL="0" indent="0" lvl="0">
              <a:lnSpc>
                <a:spcPts val="2389"/>
              </a:lnSpc>
              <a:spcBef>
                <a:spcPct val="0"/>
              </a:spcBef>
            </a:pPr>
          </a:p>
          <a:p>
            <a:pPr algn="l" marL="0" indent="0" lvl="0">
              <a:lnSpc>
                <a:spcPts val="2389"/>
              </a:lnSpc>
              <a:spcBef>
                <a:spcPct val="0"/>
              </a:spcBef>
            </a:pPr>
            <a:r>
              <a:rPr lang="en-US" sz="1706" strike="noStrike" u="none">
                <a:solidFill>
                  <a:srgbClr val="000000"/>
                </a:solidFill>
                <a:latin typeface="Cormorant Garamond"/>
                <a:ea typeface="Cormorant Garamond"/>
                <a:cs typeface="Cormorant Garamond"/>
                <a:sym typeface="Cormorant Garamond"/>
              </a:rPr>
              <a:t>Joseph was engaged to a young woman named Mary, whose heart belonged completely to God.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072913" y="5350222"/>
            <a:ext cx="3720188" cy="1506559"/>
          </a:xfrm>
          <a:prstGeom prst="rect">
            <a:avLst/>
          </a:prstGeom>
        </p:spPr>
        <p:txBody>
          <a:bodyPr anchor="t" rtlCol="false" tIns="0" lIns="0" bIns="0" rIns="0">
            <a:spAutoFit/>
          </a:bodyPr>
          <a:lstStyle/>
          <a:p>
            <a:pPr algn="l">
              <a:lnSpc>
                <a:spcPts val="2389"/>
              </a:lnSpc>
              <a:spcBef>
                <a:spcPct val="0"/>
              </a:spcBef>
            </a:pPr>
            <a:r>
              <a:rPr lang="en-US" sz="1706">
                <a:solidFill>
                  <a:srgbClr val="000000"/>
                </a:solidFill>
                <a:latin typeface="Cormorant Garamond"/>
                <a:ea typeface="Cormorant Garamond"/>
                <a:cs typeface="Cormorant Garamond"/>
                <a:sym typeface="Cormorant Garamond"/>
              </a:rPr>
              <a:t>One day, Mary learned she was going to have a baby, a baby given to her by God. Joseph did not understand at first. He was kind and wanted to do what was right, but this news left his heart confused and afraid.</a:t>
            </a:r>
          </a:p>
        </p:txBody>
      </p:sp>
      <p:sp>
        <p:nvSpPr>
          <p:cNvPr name="Freeform 3" id="3" descr="Image Enhancer"/>
          <p:cNvSpPr/>
          <p:nvPr/>
        </p:nvSpPr>
        <p:spPr>
          <a:xfrm flipH="false" flipV="false" rot="0">
            <a:off x="3072913" y="458419"/>
            <a:ext cx="3720188" cy="4508224"/>
          </a:xfrm>
          <a:custGeom>
            <a:avLst/>
            <a:gdLst/>
            <a:ahLst/>
            <a:cxnLst/>
            <a:rect r="r" b="b" t="t" l="l"/>
            <a:pathLst>
              <a:path h="4508224" w="3720188">
                <a:moveTo>
                  <a:pt x="0" y="0"/>
                </a:moveTo>
                <a:lnTo>
                  <a:pt x="3720188" y="0"/>
                </a:lnTo>
                <a:lnTo>
                  <a:pt x="3720188" y="4508224"/>
                </a:lnTo>
                <a:lnTo>
                  <a:pt x="0" y="4508224"/>
                </a:lnTo>
                <a:lnTo>
                  <a:pt x="0" y="0"/>
                </a:lnTo>
                <a:close/>
              </a:path>
            </a:pathLst>
          </a:custGeom>
          <a:blipFill>
            <a:blip r:embed="rId2"/>
            <a:stretch>
              <a:fillRect l="-10591" t="0" r="-10591"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043123" y="4745499"/>
            <a:ext cx="3667354" cy="2111282"/>
          </a:xfrm>
          <a:prstGeom prst="rect">
            <a:avLst/>
          </a:prstGeom>
        </p:spPr>
        <p:txBody>
          <a:bodyPr anchor="t" rtlCol="false" tIns="0" lIns="0" bIns="0" rIns="0">
            <a:spAutoFit/>
          </a:bodyPr>
          <a:lstStyle/>
          <a:p>
            <a:pPr algn="l">
              <a:lnSpc>
                <a:spcPts val="2389"/>
              </a:lnSpc>
            </a:pPr>
            <a:r>
              <a:rPr lang="en-US" sz="1706">
                <a:solidFill>
                  <a:srgbClr val="000000"/>
                </a:solidFill>
                <a:latin typeface="Cormorant Garamond"/>
                <a:ea typeface="Cormorant Garamond"/>
                <a:cs typeface="Cormorant Garamond"/>
                <a:sym typeface="Cormorant Garamond"/>
              </a:rPr>
              <a:t>One night, an angel of the Lord appeared to Joseph in a dream.</a:t>
            </a:r>
          </a:p>
          <a:p>
            <a:pPr algn="l">
              <a:lnSpc>
                <a:spcPts val="2389"/>
              </a:lnSpc>
              <a:spcBef>
                <a:spcPct val="0"/>
              </a:spcBef>
            </a:pPr>
            <a:r>
              <a:rPr lang="en-US" sz="1706">
                <a:solidFill>
                  <a:srgbClr val="000000"/>
                </a:solidFill>
                <a:latin typeface="Cormorant Garamond"/>
                <a:ea typeface="Cormorant Garamond"/>
                <a:cs typeface="Cormorant Garamond"/>
                <a:sym typeface="Cormorant Garamond"/>
              </a:rPr>
              <a:t>“Joseph,” the angel said, “descendant of David, do not be afraid to take Mary as your wife. For she will have a son, and you will name him Jesus, and He will be the savior of the world.”</a:t>
            </a:r>
          </a:p>
        </p:txBody>
      </p:sp>
      <p:sp>
        <p:nvSpPr>
          <p:cNvPr name="Freeform 3" id="3" descr="Image Enhancer"/>
          <p:cNvSpPr/>
          <p:nvPr/>
        </p:nvSpPr>
        <p:spPr>
          <a:xfrm flipH="false" flipV="false" rot="0">
            <a:off x="3043123" y="458419"/>
            <a:ext cx="3667354" cy="3784158"/>
          </a:xfrm>
          <a:custGeom>
            <a:avLst/>
            <a:gdLst/>
            <a:ahLst/>
            <a:cxnLst/>
            <a:rect r="r" b="b" t="t" l="l"/>
            <a:pathLst>
              <a:path h="3784158" w="3667354">
                <a:moveTo>
                  <a:pt x="0" y="0"/>
                </a:moveTo>
                <a:lnTo>
                  <a:pt x="3667354" y="0"/>
                </a:lnTo>
                <a:lnTo>
                  <a:pt x="3667354" y="3784158"/>
                </a:lnTo>
                <a:lnTo>
                  <a:pt x="0" y="3784158"/>
                </a:lnTo>
                <a:lnTo>
                  <a:pt x="0" y="0"/>
                </a:lnTo>
                <a:close/>
              </a:path>
            </a:pathLst>
          </a:custGeom>
          <a:blipFill>
            <a:blip r:embed="rId2"/>
            <a:stretch>
              <a:fillRect l="-2117" t="-1017" r="-2117"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043123" y="4443137"/>
            <a:ext cx="3667354" cy="2413643"/>
          </a:xfrm>
          <a:prstGeom prst="rect">
            <a:avLst/>
          </a:prstGeom>
        </p:spPr>
        <p:txBody>
          <a:bodyPr anchor="t" rtlCol="false" tIns="0" lIns="0" bIns="0" rIns="0">
            <a:spAutoFit/>
          </a:bodyPr>
          <a:lstStyle/>
          <a:p>
            <a:pPr algn="l">
              <a:lnSpc>
                <a:spcPts val="2389"/>
              </a:lnSpc>
            </a:pPr>
            <a:r>
              <a:rPr lang="en-US" sz="1706">
                <a:solidFill>
                  <a:srgbClr val="000000"/>
                </a:solidFill>
                <a:latin typeface="Cormorant Garamond"/>
                <a:ea typeface="Cormorant Garamond"/>
                <a:cs typeface="Cormorant Garamond"/>
                <a:sym typeface="Cormorant Garamond"/>
              </a:rPr>
              <a:t>When Joseph woke up, his heart was filled with courage. He trusted God and did just what the angel had said, taking Mary to be his wife.</a:t>
            </a:r>
          </a:p>
          <a:p>
            <a:pPr algn="l">
              <a:lnSpc>
                <a:spcPts val="2389"/>
              </a:lnSpc>
            </a:pPr>
          </a:p>
          <a:p>
            <a:pPr algn="l">
              <a:lnSpc>
                <a:spcPts val="2389"/>
              </a:lnSpc>
            </a:pPr>
            <a:r>
              <a:rPr lang="en-US" sz="1706">
                <a:solidFill>
                  <a:srgbClr val="000000"/>
                </a:solidFill>
                <a:latin typeface="Cormorant Garamond"/>
                <a:ea typeface="Cormorant Garamond"/>
                <a:cs typeface="Cormorant Garamond"/>
                <a:sym typeface="Cormorant Garamond"/>
              </a:rPr>
              <a:t>And when the baby was born,</a:t>
            </a:r>
          </a:p>
          <a:p>
            <a:pPr algn="l">
              <a:lnSpc>
                <a:spcPts val="2389"/>
              </a:lnSpc>
              <a:spcBef>
                <a:spcPct val="0"/>
              </a:spcBef>
            </a:pPr>
            <a:r>
              <a:rPr lang="en-US" sz="1706">
                <a:solidFill>
                  <a:srgbClr val="000000"/>
                </a:solidFill>
                <a:latin typeface="Cormorant Garamond"/>
                <a:ea typeface="Cormorant Garamond"/>
                <a:cs typeface="Cormorant Garamond"/>
                <a:sym typeface="Cormorant Garamond"/>
              </a:rPr>
              <a:t>Joseph and Mary named him Jesus, just as the angel had told them.</a:t>
            </a:r>
          </a:p>
        </p:txBody>
      </p:sp>
      <p:sp>
        <p:nvSpPr>
          <p:cNvPr name="Freeform 3" id="3" descr="Image Enhancer"/>
          <p:cNvSpPr/>
          <p:nvPr/>
        </p:nvSpPr>
        <p:spPr>
          <a:xfrm flipH="false" flipV="false" rot="0">
            <a:off x="3043123" y="458419"/>
            <a:ext cx="3667354" cy="3667354"/>
          </a:xfrm>
          <a:custGeom>
            <a:avLst/>
            <a:gdLst/>
            <a:ahLst/>
            <a:cxnLst/>
            <a:rect r="r" b="b" t="t" l="l"/>
            <a:pathLst>
              <a:path h="3667354" w="3667354">
                <a:moveTo>
                  <a:pt x="0" y="0"/>
                </a:moveTo>
                <a:lnTo>
                  <a:pt x="3667354" y="0"/>
                </a:lnTo>
                <a:lnTo>
                  <a:pt x="3667354" y="3667354"/>
                </a:lnTo>
                <a:lnTo>
                  <a:pt x="0" y="3667354"/>
                </a:lnTo>
                <a:lnTo>
                  <a:pt x="0" y="0"/>
                </a:lnTo>
                <a:close/>
              </a:path>
            </a:pathLst>
          </a:custGeom>
          <a:blipFill>
            <a:blip r:embed="rId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130640" y="5350222"/>
            <a:ext cx="3822573" cy="1506559"/>
          </a:xfrm>
          <a:prstGeom prst="rect">
            <a:avLst/>
          </a:prstGeom>
        </p:spPr>
        <p:txBody>
          <a:bodyPr anchor="t" rtlCol="false" tIns="0" lIns="0" bIns="0" rIns="0">
            <a:spAutoFit/>
          </a:bodyPr>
          <a:lstStyle/>
          <a:p>
            <a:pPr algn="l">
              <a:lnSpc>
                <a:spcPts val="2389"/>
              </a:lnSpc>
            </a:pPr>
            <a:r>
              <a:rPr lang="en-US" sz="1706">
                <a:solidFill>
                  <a:srgbClr val="000000"/>
                </a:solidFill>
                <a:latin typeface="Cormorant Garamond"/>
                <a:ea typeface="Cormorant Garamond"/>
                <a:cs typeface="Cormorant Garamond"/>
                <a:sym typeface="Cormorant Garamond"/>
              </a:rPr>
              <a:t>Jesus is the promised child from Abraham’s family and King David’s family, sent to us by God’s great love for His people.</a:t>
            </a:r>
          </a:p>
          <a:p>
            <a:pPr algn="l">
              <a:lnSpc>
                <a:spcPts val="2389"/>
              </a:lnSpc>
            </a:pPr>
          </a:p>
          <a:p>
            <a:pPr algn="l">
              <a:lnSpc>
                <a:spcPts val="2389"/>
              </a:lnSpc>
            </a:pPr>
            <a:r>
              <a:rPr lang="en-US" sz="1706">
                <a:solidFill>
                  <a:srgbClr val="000000"/>
                </a:solidFill>
                <a:latin typeface="Cormorant Garamond"/>
                <a:ea typeface="Cormorant Garamond"/>
                <a:cs typeface="Cormorant Garamond"/>
                <a:sym typeface="Cormorant Garamond"/>
              </a:rPr>
              <a:t>In Jesus, God is with us, now and forever.</a:t>
            </a:r>
          </a:p>
        </p:txBody>
      </p:sp>
      <p:sp>
        <p:nvSpPr>
          <p:cNvPr name="Freeform 3" id="3" descr="Image Enhancer"/>
          <p:cNvSpPr/>
          <p:nvPr/>
        </p:nvSpPr>
        <p:spPr>
          <a:xfrm flipH="false" flipV="false" rot="0">
            <a:off x="3130640" y="458419"/>
            <a:ext cx="3667354" cy="4467330"/>
          </a:xfrm>
          <a:custGeom>
            <a:avLst/>
            <a:gdLst/>
            <a:ahLst/>
            <a:cxnLst/>
            <a:rect r="r" b="b" t="t" l="l"/>
            <a:pathLst>
              <a:path h="4467330" w="3667354">
                <a:moveTo>
                  <a:pt x="0" y="0"/>
                </a:moveTo>
                <a:lnTo>
                  <a:pt x="3667354" y="0"/>
                </a:lnTo>
                <a:lnTo>
                  <a:pt x="3667354" y="4467330"/>
                </a:lnTo>
                <a:lnTo>
                  <a:pt x="0" y="4467330"/>
                </a:lnTo>
                <a:lnTo>
                  <a:pt x="0" y="0"/>
                </a:lnTo>
                <a:close/>
              </a:path>
            </a:pathLst>
          </a:custGeom>
          <a:blipFill>
            <a:blip r:embed="rId2"/>
            <a:stretch>
              <a:fillRect l="-10906" t="0" r="-10906" b="0"/>
            </a:stretch>
          </a:blipFill>
        </p:spPr>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634007" y="6065683"/>
            <a:ext cx="2643986" cy="791097"/>
          </a:xfrm>
          <a:prstGeom prst="rect">
            <a:avLst/>
          </a:prstGeom>
        </p:spPr>
        <p:txBody>
          <a:bodyPr anchor="t" rtlCol="false" tIns="0" lIns="0" bIns="0" rIns="0">
            <a:spAutoFit/>
          </a:bodyPr>
          <a:lstStyle/>
          <a:p>
            <a:pPr algn="l">
              <a:lnSpc>
                <a:spcPts val="2055"/>
              </a:lnSpc>
            </a:pPr>
            <a:r>
              <a:rPr lang="en-US" sz="1938">
                <a:solidFill>
                  <a:srgbClr val="000000"/>
                </a:solidFill>
                <a:latin typeface="Cormorant Garamond"/>
                <a:ea typeface="Cormorant Garamond"/>
                <a:cs typeface="Cormorant Garamond"/>
                <a:sym typeface="Cormorant Garamond"/>
              </a:rPr>
              <a:t>By H.A. Bria</a:t>
            </a:r>
          </a:p>
          <a:p>
            <a:pPr algn="l">
              <a:lnSpc>
                <a:spcPts val="2055"/>
              </a:lnSpc>
              <a:spcBef>
                <a:spcPct val="0"/>
              </a:spcBef>
            </a:pPr>
            <a:r>
              <a:rPr lang="en-US" sz="1938">
                <a:solidFill>
                  <a:srgbClr val="000000"/>
                </a:solidFill>
                <a:latin typeface="Cormorant Garamond"/>
                <a:ea typeface="Cormorant Garamond"/>
                <a:cs typeface="Cormorant Garamond"/>
                <a:sym typeface="Cormorant Garamond"/>
              </a:rPr>
              <a:t>Images created using Canva Magic Pro 2025</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753600" cy="7315200"/>
          </a:xfrm>
          <a:custGeom>
            <a:avLst/>
            <a:gdLst/>
            <a:ahLst/>
            <a:cxnLst/>
            <a:rect r="r" b="b" t="t" l="l"/>
            <a:pathLst>
              <a:path h="7315200" w="9753600">
                <a:moveTo>
                  <a:pt x="0" y="0"/>
                </a:moveTo>
                <a:lnTo>
                  <a:pt x="9753600" y="0"/>
                </a:lnTo>
                <a:lnTo>
                  <a:pt x="9753600" y="7315200"/>
                </a:lnTo>
                <a:lnTo>
                  <a:pt x="0" y="7315200"/>
                </a:lnTo>
                <a:lnTo>
                  <a:pt x="0" y="0"/>
                </a:lnTo>
                <a:close/>
              </a:path>
            </a:pathLst>
          </a:custGeom>
          <a:blipFill>
            <a:blip r:embed="rId2"/>
            <a:stretch>
              <a:fillRect l="0" t="-56382" r="0" b="-56382"/>
            </a:stretch>
          </a:blipFill>
        </p:spPr>
      </p:sp>
      <p:grpSp>
        <p:nvGrpSpPr>
          <p:cNvPr name="Group 3" id="3"/>
          <p:cNvGrpSpPr/>
          <p:nvPr/>
        </p:nvGrpSpPr>
        <p:grpSpPr>
          <a:xfrm rot="0">
            <a:off x="3186433" y="2143257"/>
            <a:ext cx="3380734" cy="2958142"/>
            <a:chOff x="0" y="0"/>
            <a:chExt cx="812800" cy="711200"/>
          </a:xfrm>
        </p:grpSpPr>
        <p:sp>
          <p:nvSpPr>
            <p:cNvPr name="Freeform 4" id="4"/>
            <p:cNvSpPr/>
            <p:nvPr/>
          </p:nvSpPr>
          <p:spPr>
            <a:xfrm flipH="false" flipV="false" rot="0">
              <a:off x="0" y="0"/>
              <a:ext cx="812800" cy="711200"/>
            </a:xfrm>
            <a:custGeom>
              <a:avLst/>
              <a:gdLst/>
              <a:ahLst/>
              <a:cxnLst/>
              <a:rect r="r" b="b" t="t" l="l"/>
              <a:pathLst>
                <a:path h="711200" w="812800">
                  <a:moveTo>
                    <a:pt x="32223" y="113558"/>
                  </a:moveTo>
                  <a:cubicBezTo>
                    <a:pt x="-33680" y="222131"/>
                    <a:pt x="12749" y="327809"/>
                    <a:pt x="71096" y="383897"/>
                  </a:cubicBezTo>
                  <a:lnTo>
                    <a:pt x="412247" y="711200"/>
                  </a:lnTo>
                  <a:lnTo>
                    <a:pt x="746197" y="385067"/>
                  </a:lnTo>
                  <a:cubicBezTo>
                    <a:pt x="800465" y="324730"/>
                    <a:pt x="821266" y="260730"/>
                    <a:pt x="809713" y="189465"/>
                  </a:cubicBezTo>
                  <a:cubicBezTo>
                    <a:pt x="793755" y="90882"/>
                    <a:pt x="712517" y="14398"/>
                    <a:pt x="612162" y="3476"/>
                  </a:cubicBezTo>
                  <a:cubicBezTo>
                    <a:pt x="550612" y="-3151"/>
                    <a:pt x="491155" y="14267"/>
                    <a:pt x="444750" y="52829"/>
                  </a:cubicBezTo>
                  <a:cubicBezTo>
                    <a:pt x="432260" y="63204"/>
                    <a:pt x="421096" y="74804"/>
                    <a:pt x="411367" y="87411"/>
                  </a:cubicBezTo>
                  <a:cubicBezTo>
                    <a:pt x="399823" y="73056"/>
                    <a:pt x="386287" y="59925"/>
                    <a:pt x="370977" y="48288"/>
                  </a:cubicBezTo>
                  <a:cubicBezTo>
                    <a:pt x="317614" y="7733"/>
                    <a:pt x="249687" y="-8369"/>
                    <a:pt x="184440" y="4154"/>
                  </a:cubicBezTo>
                  <a:cubicBezTo>
                    <a:pt x="122643" y="16092"/>
                    <a:pt x="67173" y="55954"/>
                    <a:pt x="32223" y="113558"/>
                  </a:cubicBezTo>
                  <a:close/>
                </a:path>
              </a:pathLst>
            </a:custGeom>
            <a:blipFill>
              <a:blip r:embed="rId3"/>
              <a:stretch>
                <a:fillRect l="0" t="-41185" r="0" b="-41185"/>
              </a:stretch>
            </a:blipFill>
          </p:spPr>
        </p:sp>
      </p:grpSp>
      <p:sp>
        <p:nvSpPr>
          <p:cNvPr name="TextBox 5" id="5"/>
          <p:cNvSpPr txBox="true"/>
          <p:nvPr/>
        </p:nvSpPr>
        <p:spPr>
          <a:xfrm rot="0">
            <a:off x="3423585" y="1820799"/>
            <a:ext cx="2906430" cy="673492"/>
          </a:xfrm>
          <a:prstGeom prst="rect">
            <a:avLst/>
          </a:prstGeom>
        </p:spPr>
        <p:txBody>
          <a:bodyPr anchor="t" rtlCol="false" tIns="0" lIns="0" bIns="0" rIns="0">
            <a:spAutoFit/>
          </a:bodyPr>
          <a:lstStyle/>
          <a:p>
            <a:pPr algn="ctr">
              <a:lnSpc>
                <a:spcPts val="2615"/>
              </a:lnSpc>
              <a:spcBef>
                <a:spcPct val="0"/>
              </a:spcBef>
            </a:pPr>
            <a:r>
              <a:rPr lang="en-US" sz="2467">
                <a:solidFill>
                  <a:srgbClr val="000000"/>
                </a:solidFill>
                <a:latin typeface="Cormorant Garamond"/>
                <a:ea typeface="Cormorant Garamond"/>
                <a:cs typeface="Cormorant Garamond"/>
                <a:sym typeface="Cormorant Garamond"/>
              </a:rPr>
              <a:t>Matthew Chapter 1: The Ancestors of Jesus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981440" y="6143596"/>
            <a:ext cx="3790720" cy="713185"/>
          </a:xfrm>
          <a:prstGeom prst="rect">
            <a:avLst/>
          </a:prstGeom>
        </p:spPr>
        <p:txBody>
          <a:bodyPr anchor="t" rtlCol="false" tIns="0" lIns="0" bIns="0" rIns="0">
            <a:spAutoFit/>
          </a:bodyPr>
          <a:lstStyle/>
          <a:p>
            <a:pPr algn="l">
              <a:lnSpc>
                <a:spcPts val="1833"/>
              </a:lnSpc>
              <a:spcBef>
                <a:spcPct val="0"/>
              </a:spcBef>
            </a:pPr>
            <a:r>
              <a:rPr lang="en-US" sz="1729">
                <a:solidFill>
                  <a:srgbClr val="000000"/>
                </a:solidFill>
                <a:latin typeface="Cormorant Garamond"/>
                <a:ea typeface="Cormorant Garamond"/>
                <a:cs typeface="Cormorant Garamond"/>
                <a:sym typeface="Cormorant Garamond"/>
              </a:rPr>
              <a:t>Long before Jesus was born, God was tenderly preparing the world for the coming of our Lord and Savior. </a:t>
            </a:r>
          </a:p>
        </p:txBody>
      </p:sp>
      <p:sp>
        <p:nvSpPr>
          <p:cNvPr name="Freeform 3" id="3" descr="Image Enhancer"/>
          <p:cNvSpPr/>
          <p:nvPr/>
        </p:nvSpPr>
        <p:spPr>
          <a:xfrm flipH="false" flipV="false" rot="0">
            <a:off x="2981440" y="481068"/>
            <a:ext cx="3716795" cy="5302015"/>
          </a:xfrm>
          <a:custGeom>
            <a:avLst/>
            <a:gdLst/>
            <a:ahLst/>
            <a:cxnLst/>
            <a:rect r="r" b="b" t="t" l="l"/>
            <a:pathLst>
              <a:path h="5302015" w="3716795">
                <a:moveTo>
                  <a:pt x="0" y="0"/>
                </a:moveTo>
                <a:lnTo>
                  <a:pt x="3716795" y="0"/>
                </a:lnTo>
                <a:lnTo>
                  <a:pt x="3716795" y="5302014"/>
                </a:lnTo>
                <a:lnTo>
                  <a:pt x="0" y="5302014"/>
                </a:lnTo>
                <a:lnTo>
                  <a:pt x="0" y="0"/>
                </a:lnTo>
                <a:close/>
              </a:path>
            </a:pathLst>
          </a:custGeom>
          <a:blipFill>
            <a:blip r:embed="rId2"/>
            <a:stretch>
              <a:fillRect l="-21325" t="0" r="-21325"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043123" y="4787705"/>
            <a:ext cx="3548015" cy="2069075"/>
          </a:xfrm>
          <a:prstGeom prst="rect">
            <a:avLst/>
          </a:prstGeom>
        </p:spPr>
        <p:txBody>
          <a:bodyPr anchor="t" rtlCol="false" tIns="0" lIns="0" bIns="0" rIns="0">
            <a:spAutoFit/>
          </a:bodyPr>
          <a:lstStyle/>
          <a:p>
            <a:pPr algn="l">
              <a:lnSpc>
                <a:spcPts val="1809"/>
              </a:lnSpc>
            </a:pPr>
            <a:r>
              <a:rPr lang="en-US" sz="1706">
                <a:solidFill>
                  <a:srgbClr val="000000"/>
                </a:solidFill>
                <a:latin typeface="Cormorant Garamond"/>
                <a:ea typeface="Cormorant Garamond"/>
                <a:cs typeface="Cormorant Garamond"/>
                <a:sym typeface="Cormorant Garamond"/>
              </a:rPr>
              <a:t>God’s people kept a special family list,</a:t>
            </a:r>
          </a:p>
          <a:p>
            <a:pPr algn="l">
              <a:lnSpc>
                <a:spcPts val="1809"/>
              </a:lnSpc>
            </a:pPr>
            <a:r>
              <a:rPr lang="en-US" sz="1706">
                <a:solidFill>
                  <a:srgbClr val="000000"/>
                </a:solidFill>
                <a:latin typeface="Cormorant Garamond"/>
                <a:ea typeface="Cormorant Garamond"/>
                <a:cs typeface="Cormorant Garamond"/>
                <a:sym typeface="Cormorant Garamond"/>
              </a:rPr>
              <a:t>a way to remember how God’s love</a:t>
            </a:r>
          </a:p>
          <a:p>
            <a:pPr algn="l">
              <a:lnSpc>
                <a:spcPts val="1809"/>
              </a:lnSpc>
            </a:pPr>
            <a:r>
              <a:rPr lang="en-US" sz="1706">
                <a:solidFill>
                  <a:srgbClr val="000000"/>
                </a:solidFill>
                <a:latin typeface="Cormorant Garamond"/>
                <a:ea typeface="Cormorant Garamond"/>
                <a:cs typeface="Cormorant Garamond"/>
                <a:sym typeface="Cormorant Garamond"/>
              </a:rPr>
              <a:t>was quietly at work through many generations.</a:t>
            </a:r>
          </a:p>
          <a:p>
            <a:pPr algn="l">
              <a:lnSpc>
                <a:spcPts val="1809"/>
              </a:lnSpc>
            </a:pPr>
          </a:p>
          <a:p>
            <a:pPr algn="l">
              <a:lnSpc>
                <a:spcPts val="1809"/>
              </a:lnSpc>
            </a:pPr>
            <a:r>
              <a:rPr lang="en-US" sz="1706">
                <a:solidFill>
                  <a:srgbClr val="000000"/>
                </a:solidFill>
                <a:latin typeface="Cormorant Garamond"/>
                <a:ea typeface="Cormorant Garamond"/>
                <a:cs typeface="Cormorant Garamond"/>
                <a:sym typeface="Cormorant Garamond"/>
              </a:rPr>
              <a:t>At the top of this great family tree stood Abraham, the man God promised to bless</a:t>
            </a:r>
          </a:p>
          <a:p>
            <a:pPr algn="l">
              <a:lnSpc>
                <a:spcPts val="1809"/>
              </a:lnSpc>
              <a:spcBef>
                <a:spcPct val="0"/>
              </a:spcBef>
            </a:pPr>
            <a:r>
              <a:rPr lang="en-US" sz="1706">
                <a:solidFill>
                  <a:srgbClr val="000000"/>
                </a:solidFill>
                <a:latin typeface="Cormorant Garamond"/>
                <a:ea typeface="Cormorant Garamond"/>
                <a:cs typeface="Cormorant Garamond"/>
                <a:sym typeface="Cormorant Garamond"/>
              </a:rPr>
              <a:t>with a family as countless as the stars in the sky.</a:t>
            </a:r>
          </a:p>
        </p:txBody>
      </p:sp>
      <p:sp>
        <p:nvSpPr>
          <p:cNvPr name="Freeform 3" id="3" descr="Image Enhancer"/>
          <p:cNvSpPr/>
          <p:nvPr/>
        </p:nvSpPr>
        <p:spPr>
          <a:xfrm flipH="false" flipV="false" rot="0">
            <a:off x="3043123" y="458419"/>
            <a:ext cx="3667354" cy="3947047"/>
          </a:xfrm>
          <a:custGeom>
            <a:avLst/>
            <a:gdLst/>
            <a:ahLst/>
            <a:cxnLst/>
            <a:rect r="r" b="b" t="t" l="l"/>
            <a:pathLst>
              <a:path h="3947047" w="3667354">
                <a:moveTo>
                  <a:pt x="0" y="0"/>
                </a:moveTo>
                <a:lnTo>
                  <a:pt x="3667354" y="0"/>
                </a:lnTo>
                <a:lnTo>
                  <a:pt x="3667354" y="3947047"/>
                </a:lnTo>
                <a:lnTo>
                  <a:pt x="0" y="3947047"/>
                </a:lnTo>
                <a:lnTo>
                  <a:pt x="0" y="0"/>
                </a:lnTo>
                <a:close/>
              </a:path>
            </a:pathLst>
          </a:custGeom>
          <a:blipFill>
            <a:blip r:embed="rId2"/>
            <a:stretch>
              <a:fillRect l="-7595" t="-6352" r="-13379" b="-605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mage Enhancer"/>
          <p:cNvSpPr/>
          <p:nvPr/>
        </p:nvSpPr>
        <p:spPr>
          <a:xfrm flipH="false" flipV="false" rot="0">
            <a:off x="2976631" y="378510"/>
            <a:ext cx="3555894" cy="4383108"/>
          </a:xfrm>
          <a:custGeom>
            <a:avLst/>
            <a:gdLst/>
            <a:ahLst/>
            <a:cxnLst/>
            <a:rect r="r" b="b" t="t" l="l"/>
            <a:pathLst>
              <a:path h="4383108" w="3555894">
                <a:moveTo>
                  <a:pt x="0" y="0"/>
                </a:moveTo>
                <a:lnTo>
                  <a:pt x="3555894" y="0"/>
                </a:lnTo>
                <a:lnTo>
                  <a:pt x="3555894" y="4383108"/>
                </a:lnTo>
                <a:lnTo>
                  <a:pt x="0" y="4383108"/>
                </a:lnTo>
                <a:lnTo>
                  <a:pt x="0" y="0"/>
                </a:lnTo>
                <a:close/>
              </a:path>
            </a:pathLst>
          </a:custGeom>
          <a:blipFill>
            <a:blip r:embed="rId2"/>
            <a:stretch>
              <a:fillRect l="-14445" t="0" r="-14445" b="-4566"/>
            </a:stretch>
          </a:blipFill>
        </p:spPr>
      </p:sp>
      <p:sp>
        <p:nvSpPr>
          <p:cNvPr name="TextBox 3" id="3"/>
          <p:cNvSpPr txBox="true"/>
          <p:nvPr/>
        </p:nvSpPr>
        <p:spPr>
          <a:xfrm rot="0">
            <a:off x="2976631" y="5105846"/>
            <a:ext cx="3632512" cy="1864207"/>
          </a:xfrm>
          <a:prstGeom prst="rect">
            <a:avLst/>
          </a:prstGeom>
        </p:spPr>
        <p:txBody>
          <a:bodyPr anchor="t" rtlCol="false" tIns="0" lIns="0" bIns="0" rIns="0">
            <a:spAutoFit/>
          </a:bodyPr>
          <a:lstStyle/>
          <a:p>
            <a:pPr algn="l">
              <a:lnSpc>
                <a:spcPts val="1831"/>
              </a:lnSpc>
              <a:spcBef>
                <a:spcPct val="0"/>
              </a:spcBef>
            </a:pPr>
            <a:r>
              <a:rPr lang="en-US" sz="1727">
                <a:solidFill>
                  <a:srgbClr val="000000"/>
                </a:solidFill>
                <a:latin typeface="Cormorant Garamond"/>
                <a:ea typeface="Cormorant Garamond"/>
                <a:cs typeface="Cormorant Garamond"/>
                <a:sym typeface="Cormorant Garamond"/>
              </a:rPr>
              <a:t>Abraham had a son named Isaac. Isaac had a son named Jacob. Jacob’s family grew and grew, with many sons, including Judah.</a:t>
            </a:r>
          </a:p>
          <a:p>
            <a:pPr algn="l">
              <a:lnSpc>
                <a:spcPts val="1831"/>
              </a:lnSpc>
              <a:spcBef>
                <a:spcPct val="0"/>
              </a:spcBef>
            </a:pPr>
          </a:p>
          <a:p>
            <a:pPr algn="l">
              <a:lnSpc>
                <a:spcPts val="1831"/>
              </a:lnSpc>
              <a:spcBef>
                <a:spcPct val="0"/>
              </a:spcBef>
            </a:pPr>
            <a:r>
              <a:rPr lang="en-US" sz="1727">
                <a:solidFill>
                  <a:srgbClr val="000000"/>
                </a:solidFill>
                <a:latin typeface="Cormorant Garamond"/>
                <a:ea typeface="Cormorant Garamond"/>
                <a:cs typeface="Cormorant Garamond"/>
                <a:sym typeface="Cormorant Garamond"/>
              </a:rPr>
              <a:t>Generation after generation, new babies were born, and the family of God kept growing and growing.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034681" y="4787705"/>
            <a:ext cx="3667354" cy="2069076"/>
          </a:xfrm>
          <a:prstGeom prst="rect">
            <a:avLst/>
          </a:prstGeom>
        </p:spPr>
        <p:txBody>
          <a:bodyPr anchor="t" rtlCol="false" tIns="0" lIns="0" bIns="0" rIns="0">
            <a:spAutoFit/>
          </a:bodyPr>
          <a:lstStyle/>
          <a:p>
            <a:pPr algn="l">
              <a:lnSpc>
                <a:spcPts val="1809"/>
              </a:lnSpc>
            </a:pPr>
            <a:r>
              <a:rPr lang="en-US" sz="1706">
                <a:solidFill>
                  <a:srgbClr val="000000"/>
                </a:solidFill>
                <a:latin typeface="Cormorant Garamond"/>
                <a:ea typeface="Cormorant Garamond"/>
                <a:cs typeface="Cormorant Garamond"/>
                <a:sym typeface="Cormorant Garamond"/>
              </a:rPr>
              <a:t>From this ever-growing family </a:t>
            </a:r>
            <a:r>
              <a:rPr lang="en-US" sz="1706">
                <a:solidFill>
                  <a:srgbClr val="000000"/>
                </a:solidFill>
                <a:latin typeface="Cormorant Garamond"/>
                <a:ea typeface="Cormorant Garamond"/>
                <a:cs typeface="Cormorant Garamond"/>
                <a:sym typeface="Cormorant Garamond"/>
              </a:rPr>
              <a:t>came a boy named Boaz, and later a child named Obed, and then Jesse, who had a son named David.</a:t>
            </a:r>
          </a:p>
          <a:p>
            <a:pPr algn="l">
              <a:lnSpc>
                <a:spcPts val="1809"/>
              </a:lnSpc>
            </a:pPr>
          </a:p>
          <a:p>
            <a:pPr algn="l">
              <a:lnSpc>
                <a:spcPts val="1809"/>
              </a:lnSpc>
            </a:pPr>
            <a:r>
              <a:rPr lang="en-US" sz="1706">
                <a:solidFill>
                  <a:srgbClr val="000000"/>
                </a:solidFill>
                <a:latin typeface="Cormorant Garamond"/>
                <a:ea typeface="Cormorant Garamond"/>
                <a:cs typeface="Cormorant Garamond"/>
                <a:sym typeface="Cormorant Garamond"/>
              </a:rPr>
              <a:t>David grew to be a great king, and God made him a promise:</a:t>
            </a:r>
          </a:p>
          <a:p>
            <a:pPr algn="l">
              <a:lnSpc>
                <a:spcPts val="1809"/>
              </a:lnSpc>
              <a:spcBef>
                <a:spcPct val="0"/>
              </a:spcBef>
            </a:pPr>
            <a:r>
              <a:rPr lang="en-US" sz="1706">
                <a:solidFill>
                  <a:srgbClr val="000000"/>
                </a:solidFill>
                <a:latin typeface="Cormorant Garamond"/>
                <a:ea typeface="Cormorant Garamond"/>
                <a:cs typeface="Cormorant Garamond"/>
                <a:sym typeface="Cormorant Garamond"/>
              </a:rPr>
              <a:t>“A descendant from your family will be a very special king.”</a:t>
            </a:r>
          </a:p>
        </p:txBody>
      </p:sp>
      <p:sp>
        <p:nvSpPr>
          <p:cNvPr name="Freeform 3" id="3" descr="Image Enhancer"/>
          <p:cNvSpPr/>
          <p:nvPr/>
        </p:nvSpPr>
        <p:spPr>
          <a:xfrm flipH="false" flipV="false" rot="0">
            <a:off x="3019709" y="458419"/>
            <a:ext cx="3682326" cy="3996241"/>
          </a:xfrm>
          <a:custGeom>
            <a:avLst/>
            <a:gdLst/>
            <a:ahLst/>
            <a:cxnLst/>
            <a:rect r="r" b="b" t="t" l="l"/>
            <a:pathLst>
              <a:path h="3996241" w="3682326">
                <a:moveTo>
                  <a:pt x="0" y="0"/>
                </a:moveTo>
                <a:lnTo>
                  <a:pt x="3682326" y="0"/>
                </a:lnTo>
                <a:lnTo>
                  <a:pt x="3682326" y="3996241"/>
                </a:lnTo>
                <a:lnTo>
                  <a:pt x="0" y="3996241"/>
                </a:lnTo>
                <a:lnTo>
                  <a:pt x="0" y="0"/>
                </a:lnTo>
                <a:close/>
              </a:path>
            </a:pathLst>
          </a:custGeom>
          <a:blipFill>
            <a:blip r:embed="rId2"/>
            <a:stretch>
              <a:fillRect l="-11604" t="-10027" r="-11604" b="-3503"/>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944701" y="4553781"/>
            <a:ext cx="3620953" cy="2459057"/>
          </a:xfrm>
          <a:prstGeom prst="rect">
            <a:avLst/>
          </a:prstGeom>
        </p:spPr>
        <p:txBody>
          <a:bodyPr anchor="t" rtlCol="false" tIns="0" lIns="0" bIns="0" rIns="0">
            <a:spAutoFit/>
          </a:bodyPr>
          <a:lstStyle/>
          <a:p>
            <a:pPr algn="l">
              <a:lnSpc>
                <a:spcPts val="2435"/>
              </a:lnSpc>
            </a:pPr>
            <a:r>
              <a:rPr lang="en-US" sz="1739">
                <a:solidFill>
                  <a:srgbClr val="000000"/>
                </a:solidFill>
                <a:latin typeface="Cormorant Garamond"/>
                <a:ea typeface="Cormorant Garamond"/>
                <a:cs typeface="Cormorant Garamond"/>
                <a:sym typeface="Cormorant Garamond"/>
              </a:rPr>
              <a:t>Years passed, and many kings </a:t>
            </a:r>
            <a:r>
              <a:rPr lang="en-US" sz="1739">
                <a:solidFill>
                  <a:srgbClr val="000000"/>
                </a:solidFill>
                <a:latin typeface="Cormorant Garamond"/>
                <a:ea typeface="Cormorant Garamond"/>
                <a:cs typeface="Cormorant Garamond"/>
                <a:sym typeface="Cormorant Garamond"/>
              </a:rPr>
              <a:t>came and went. Some kings listened to God, and some turned away.</a:t>
            </a:r>
          </a:p>
          <a:p>
            <a:pPr algn="l">
              <a:lnSpc>
                <a:spcPts val="2435"/>
              </a:lnSpc>
            </a:pPr>
          </a:p>
          <a:p>
            <a:pPr algn="l">
              <a:lnSpc>
                <a:spcPts val="2435"/>
              </a:lnSpc>
            </a:pPr>
            <a:r>
              <a:rPr lang="en-US" sz="1739">
                <a:solidFill>
                  <a:srgbClr val="000000"/>
                </a:solidFill>
                <a:latin typeface="Cormorant Garamond"/>
                <a:ea typeface="Cormorant Garamond"/>
                <a:cs typeface="Cormorant Garamond"/>
                <a:sym typeface="Cormorant Garamond"/>
              </a:rPr>
              <a:t>One day, God’s people were taken far from home to a land called Babylon, but God’s promise kept shining quietly</a:t>
            </a:r>
          </a:p>
          <a:p>
            <a:pPr algn="l">
              <a:lnSpc>
                <a:spcPts val="2435"/>
              </a:lnSpc>
              <a:spcBef>
                <a:spcPct val="0"/>
              </a:spcBef>
            </a:pPr>
            <a:r>
              <a:rPr lang="en-US" sz="1739">
                <a:solidFill>
                  <a:srgbClr val="000000"/>
                </a:solidFill>
                <a:latin typeface="Cormorant Garamond"/>
                <a:ea typeface="Cormorant Garamond"/>
                <a:cs typeface="Cormorant Garamond"/>
                <a:sym typeface="Cormorant Garamond"/>
              </a:rPr>
              <a:t>in their hearts.</a:t>
            </a:r>
          </a:p>
        </p:txBody>
      </p:sp>
      <p:sp>
        <p:nvSpPr>
          <p:cNvPr name="Freeform 3" id="3" descr="Image Enhancer"/>
          <p:cNvSpPr/>
          <p:nvPr/>
        </p:nvSpPr>
        <p:spPr>
          <a:xfrm flipH="false" flipV="false" rot="0">
            <a:off x="2944701" y="333117"/>
            <a:ext cx="3620953" cy="3856364"/>
          </a:xfrm>
          <a:custGeom>
            <a:avLst/>
            <a:gdLst/>
            <a:ahLst/>
            <a:cxnLst/>
            <a:rect r="r" b="b" t="t" l="l"/>
            <a:pathLst>
              <a:path h="3856364" w="3620953">
                <a:moveTo>
                  <a:pt x="0" y="0"/>
                </a:moveTo>
                <a:lnTo>
                  <a:pt x="3620953" y="0"/>
                </a:lnTo>
                <a:lnTo>
                  <a:pt x="3620953" y="3856363"/>
                </a:lnTo>
                <a:lnTo>
                  <a:pt x="0" y="3856363"/>
                </a:lnTo>
                <a:lnTo>
                  <a:pt x="0" y="0"/>
                </a:lnTo>
                <a:close/>
              </a:path>
            </a:pathLst>
          </a:custGeom>
          <a:blipFill>
            <a:blip r:embed="rId2"/>
            <a:stretch>
              <a:fillRect l="-10769" t="-7286" r="-10769" b="-6832"/>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43123" y="458419"/>
            <a:ext cx="3667354" cy="4330321"/>
          </a:xfrm>
          <a:custGeom>
            <a:avLst/>
            <a:gdLst/>
            <a:ahLst/>
            <a:cxnLst/>
            <a:rect r="r" b="b" t="t" l="l"/>
            <a:pathLst>
              <a:path h="4330321" w="3667354">
                <a:moveTo>
                  <a:pt x="0" y="0"/>
                </a:moveTo>
                <a:lnTo>
                  <a:pt x="3667354" y="0"/>
                </a:lnTo>
                <a:lnTo>
                  <a:pt x="3667354" y="4330321"/>
                </a:lnTo>
                <a:lnTo>
                  <a:pt x="0" y="4330321"/>
                </a:lnTo>
                <a:lnTo>
                  <a:pt x="0" y="0"/>
                </a:lnTo>
                <a:close/>
              </a:path>
            </a:pathLst>
          </a:custGeom>
          <a:blipFill>
            <a:blip r:embed="rId2"/>
            <a:stretch>
              <a:fillRect l="-13185" t="0" r="-13185" b="-7024"/>
            </a:stretch>
          </a:blipFill>
        </p:spPr>
      </p:sp>
      <p:sp>
        <p:nvSpPr>
          <p:cNvPr name="TextBox 3" id="3"/>
          <p:cNvSpPr txBox="true"/>
          <p:nvPr/>
        </p:nvSpPr>
        <p:spPr>
          <a:xfrm rot="0">
            <a:off x="3043123" y="5015289"/>
            <a:ext cx="3667354" cy="1841491"/>
          </a:xfrm>
          <a:prstGeom prst="rect">
            <a:avLst/>
          </a:prstGeom>
        </p:spPr>
        <p:txBody>
          <a:bodyPr anchor="t" rtlCol="false" tIns="0" lIns="0" bIns="0" rIns="0">
            <a:spAutoFit/>
          </a:bodyPr>
          <a:lstStyle/>
          <a:p>
            <a:pPr algn="l" marL="0" indent="0" lvl="0">
              <a:lnSpc>
                <a:spcPts val="1809"/>
              </a:lnSpc>
              <a:spcBef>
                <a:spcPct val="0"/>
              </a:spcBef>
            </a:pPr>
            <a:r>
              <a:rPr lang="en-US" sz="1706" strike="noStrike" u="none">
                <a:solidFill>
                  <a:srgbClr val="000000"/>
                </a:solidFill>
                <a:latin typeface="Cormorant Garamond"/>
                <a:ea typeface="Cormorant Garamond"/>
                <a:cs typeface="Cormorant Garamond"/>
                <a:sym typeface="Cormorant Garamond"/>
              </a:rPr>
              <a:t>Even when God’s people were far from home, the family tree of Abraham and David kept on growing. </a:t>
            </a:r>
          </a:p>
          <a:p>
            <a:pPr algn="l" marL="0" indent="0" lvl="0">
              <a:lnSpc>
                <a:spcPts val="1809"/>
              </a:lnSpc>
              <a:spcBef>
                <a:spcPct val="0"/>
              </a:spcBef>
            </a:pPr>
          </a:p>
          <a:p>
            <a:pPr algn="l" marL="0" indent="0" lvl="0">
              <a:lnSpc>
                <a:spcPts val="1809"/>
              </a:lnSpc>
              <a:spcBef>
                <a:spcPct val="0"/>
              </a:spcBef>
            </a:pPr>
            <a:r>
              <a:rPr lang="en-US" sz="1706" strike="noStrike" u="none">
                <a:solidFill>
                  <a:srgbClr val="000000"/>
                </a:solidFill>
                <a:latin typeface="Cormorant Garamond"/>
                <a:ea typeface="Cormorant Garamond"/>
                <a:cs typeface="Cormorant Garamond"/>
                <a:sym typeface="Cormorant Garamond"/>
              </a:rPr>
              <a:t>New babies were born, Shealtiel, Zerubbabel, and many more, each one part of a beautiful story that God was writing with His people.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DAG7PoXGQ_o</dc:identifier>
  <dcterms:modified xsi:type="dcterms:W3CDTF">2011-08-01T06:04:30Z</dcterms:modified>
  <cp:revision>1</cp:revision>
  <dc:title>Copy of Colorful Illustrative Watercolor Kids Book Cover (Presentation (4:3))</dc:title>
</cp:coreProperties>
</file>